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81" r:id="rId3"/>
    <p:sldId id="369" r:id="rId4"/>
    <p:sldId id="333" r:id="rId5"/>
    <p:sldId id="370" r:id="rId6"/>
    <p:sldId id="371" r:id="rId7"/>
    <p:sldId id="285" r:id="rId8"/>
    <p:sldId id="429" r:id="rId9"/>
    <p:sldId id="430" r:id="rId10"/>
    <p:sldId id="431" r:id="rId11"/>
    <p:sldId id="365" r:id="rId12"/>
    <p:sldId id="433" r:id="rId13"/>
    <p:sldId id="428" r:id="rId14"/>
    <p:sldId id="374" r:id="rId15"/>
    <p:sldId id="308" r:id="rId16"/>
    <p:sldId id="376" r:id="rId17"/>
    <p:sldId id="340" r:id="rId18"/>
    <p:sldId id="332" r:id="rId19"/>
    <p:sldId id="377" r:id="rId20"/>
    <p:sldId id="378" r:id="rId21"/>
    <p:sldId id="309" r:id="rId22"/>
    <p:sldId id="456" r:id="rId23"/>
    <p:sldId id="381" r:id="rId24"/>
    <p:sldId id="383" r:id="rId25"/>
    <p:sldId id="384" r:id="rId26"/>
    <p:sldId id="382" r:id="rId27"/>
    <p:sldId id="342" r:id="rId28"/>
    <p:sldId id="386" r:id="rId29"/>
    <p:sldId id="432" r:id="rId30"/>
    <p:sldId id="434" r:id="rId31"/>
    <p:sldId id="435" r:id="rId32"/>
    <p:sldId id="436" r:id="rId33"/>
    <p:sldId id="438" r:id="rId34"/>
    <p:sldId id="439" r:id="rId35"/>
    <p:sldId id="440" r:id="rId36"/>
    <p:sldId id="441" r:id="rId37"/>
    <p:sldId id="457" r:id="rId3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ERTINA MONELLO" initials="CM" lastIdx="1" clrIdx="0">
    <p:extLst>
      <p:ext uri="{19B8F6BF-5375-455C-9EA6-DF929625EA0E}">
        <p15:presenceInfo xmlns:p15="http://schemas.microsoft.com/office/powerpoint/2012/main" userId="6b4e16af8123d41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E4AC2"/>
    <a:srgbClr val="993300"/>
    <a:srgbClr val="416529"/>
    <a:srgbClr val="2E5292"/>
    <a:srgbClr val="4B732F"/>
    <a:srgbClr val="3660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34" autoAdjust="0"/>
    <p:restoredTop sz="87768" autoAdjust="0"/>
  </p:normalViewPr>
  <p:slideViewPr>
    <p:cSldViewPr snapToGrid="0">
      <p:cViewPr varScale="1">
        <p:scale>
          <a:sx n="86" d="100"/>
          <a:sy n="86" d="100"/>
        </p:scale>
        <p:origin x="1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7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C127F-649B-4431-B9A7-DCBA600E751D}" type="datetimeFigureOut">
              <a:rPr lang="it-IT" smtClean="0"/>
              <a:t>10/07/2024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A6381-6658-412F-AC55-D88F2F2D7B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1182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A6381-6658-412F-AC55-D88F2F2D7B85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0956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A6381-6658-412F-AC55-D88F2F2D7B85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3507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A6381-6658-412F-AC55-D88F2F2D7B85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9617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A6381-6658-412F-AC55-D88F2F2D7B85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0657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A6381-6658-412F-AC55-D88F2F2D7B85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0145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A6381-6658-412F-AC55-D88F2F2D7B85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0084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A6381-6658-412F-AC55-D88F2F2D7B85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6283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267A-43F0-49CA-804B-2FE561813C18}" type="datetimeFigureOut">
              <a:rPr lang="it-IT" smtClean="0"/>
              <a:t>10/07/2024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D1A2-326A-4136-9DC8-52755C26D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3794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267A-43F0-49CA-804B-2FE561813C18}" type="datetimeFigureOut">
              <a:rPr lang="it-IT" smtClean="0"/>
              <a:t>10/07/2024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D1A2-326A-4136-9DC8-52755C26D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2464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267A-43F0-49CA-804B-2FE561813C18}" type="datetimeFigureOut">
              <a:rPr lang="it-IT" smtClean="0"/>
              <a:t>10/07/2024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D1A2-326A-4136-9DC8-52755C26D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9855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267A-43F0-49CA-804B-2FE561813C18}" type="datetimeFigureOut">
              <a:rPr lang="it-IT" smtClean="0"/>
              <a:t>10/07/2024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D1A2-326A-4136-9DC8-52755C26D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0963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267A-43F0-49CA-804B-2FE561813C18}" type="datetimeFigureOut">
              <a:rPr lang="it-IT" smtClean="0"/>
              <a:t>10/07/2024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D1A2-326A-4136-9DC8-52755C26D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3780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267A-43F0-49CA-804B-2FE561813C18}" type="datetimeFigureOut">
              <a:rPr lang="it-IT" smtClean="0"/>
              <a:t>10/07/2024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D1A2-326A-4136-9DC8-52755C26D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1933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267A-43F0-49CA-804B-2FE561813C18}" type="datetimeFigureOut">
              <a:rPr lang="it-IT" smtClean="0"/>
              <a:t>10/07/2024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D1A2-326A-4136-9DC8-52755C26D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1396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267A-43F0-49CA-804B-2FE561813C18}" type="datetimeFigureOut">
              <a:rPr lang="it-IT" smtClean="0"/>
              <a:t>10/07/2024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D1A2-326A-4136-9DC8-52755C26D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3610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267A-43F0-49CA-804B-2FE561813C18}" type="datetimeFigureOut">
              <a:rPr lang="it-IT" smtClean="0"/>
              <a:t>10/07/2024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D1A2-326A-4136-9DC8-52755C26D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2951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267A-43F0-49CA-804B-2FE561813C18}" type="datetimeFigureOut">
              <a:rPr lang="it-IT" smtClean="0"/>
              <a:t>10/07/2024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D1A2-326A-4136-9DC8-52755C26D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5295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267A-43F0-49CA-804B-2FE561813C18}" type="datetimeFigureOut">
              <a:rPr lang="it-IT" smtClean="0"/>
              <a:t>10/07/2024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D1A2-326A-4136-9DC8-52755C26D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5958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F267A-43F0-49CA-804B-2FE561813C18}" type="datetimeFigureOut">
              <a:rPr lang="it-IT" smtClean="0"/>
              <a:t>10/07/2024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FD1A2-326A-4136-9DC8-52755C26D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643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2.bin"/><Relationship Id="rId4" Type="http://schemas.openxmlformats.org/officeDocument/2006/relationships/hyperlink" Target="MATERIALI%20PER%20LA%20CAPINERA%20DI%20NOTO/IACONO%20BIAGIO%20su%20TRILOGIA%20COFFA%20CON%20VOGLIO%20IL%20MIO%20CIELO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IACONO%20BIAGIO%20su%20TRILOGIA%20COFFA%20-%20Copia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RIANNINA%20%20COFFA%20ARCHIVIO/PREFAZIONE%20al%20LIBRO%20di%20LOMBARDOdi%20Biagio%20Iacono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emf"/><Relationship Id="rId4" Type="http://schemas.openxmlformats.org/officeDocument/2006/relationships/oleObject" Target="../embeddings/oleObject3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hyperlink" Target="INDICE%20%20COFFA%20%20LOMBARDO%20definitivo%207%20Aprile%202024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.bin"/><Relationship Id="rId4" Type="http://schemas.openxmlformats.org/officeDocument/2006/relationships/hyperlink" Target="MATERIALI%20PER%20LA%20CAPINERA%20DI%20NOTO/PREFAZIONE%20A%20LA%20CAPINERA%20di%20BIAGIO%20IACONO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804497" y="1198025"/>
            <a:ext cx="4110681" cy="1655805"/>
          </a:xfrm>
        </p:spPr>
        <p:txBody>
          <a:bodyPr>
            <a:normAutofit fontScale="90000"/>
          </a:bodyPr>
          <a:lstStyle/>
          <a:p>
            <a:br>
              <a:rPr lang="it-IT" sz="44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</a:br>
            <a:r>
              <a:rPr lang="it-IT" sz="4400" dirty="0">
                <a:solidFill>
                  <a:srgbClr val="3660AC"/>
                </a:solidFill>
                <a:latin typeface="Arial Rounded MT Bold" panose="020F0704030504030204" pitchFamily="34" charset="0"/>
              </a:rPr>
              <a:t>MARIANNINA COFFA    </a:t>
            </a:r>
            <a:r>
              <a:rPr lang="it-IT" sz="3100" dirty="0">
                <a:solidFill>
                  <a:srgbClr val="3660AC"/>
                </a:solidFill>
                <a:latin typeface="Arial Rounded MT Bold" panose="020F0704030504030204" pitchFamily="34" charset="0"/>
              </a:rPr>
              <a:t>(Noto,1841-1878)</a:t>
            </a:r>
            <a:r>
              <a:rPr lang="it-IT" sz="4000" dirty="0">
                <a:solidFill>
                  <a:srgbClr val="3660AC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17782" y="2853830"/>
            <a:ext cx="5684109" cy="2171134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70000"/>
              </a:lnSpc>
            </a:pPr>
            <a:r>
              <a:rPr lang="it-IT" sz="3500" i="1" dirty="0">
                <a:solidFill>
                  <a:srgbClr val="800000"/>
                </a:solidFill>
                <a:latin typeface="Arial Black" panose="020B0A04020102020204" pitchFamily="34" charset="0"/>
              </a:rPr>
              <a:t>BIBLIOGRAFIA ESSENZIALE </a:t>
            </a:r>
            <a:r>
              <a:rPr lang="it-IT" sz="3500" dirty="0">
                <a:solidFill>
                  <a:srgbClr val="800000"/>
                </a:solidFill>
                <a:latin typeface="Arial Black" panose="020B0A04020102020204" pitchFamily="34" charset="0"/>
              </a:rPr>
              <a:t>degli                                                  STUDI sulla NOSTRA POETESSA                                                        dall’</a:t>
            </a:r>
            <a:r>
              <a:rPr lang="it-IT" sz="3500" i="1" dirty="0">
                <a:solidFill>
                  <a:srgbClr val="800000"/>
                </a:solidFill>
                <a:latin typeface="Arial Black" panose="020B0A04020102020204" pitchFamily="34" charset="0"/>
              </a:rPr>
              <a:t>OTTO-NOVECENTO </a:t>
            </a:r>
            <a:r>
              <a:rPr lang="it-IT" sz="3500" dirty="0">
                <a:solidFill>
                  <a:srgbClr val="800000"/>
                </a:solidFill>
                <a:latin typeface="Arial Black" panose="020B0A04020102020204" pitchFamily="34" charset="0"/>
              </a:rPr>
              <a:t>ad </a:t>
            </a:r>
            <a:r>
              <a:rPr lang="it-IT" sz="3500" i="1" dirty="0">
                <a:solidFill>
                  <a:srgbClr val="800000"/>
                </a:solidFill>
                <a:latin typeface="Arial Black" panose="020B0A04020102020204" pitchFamily="34" charset="0"/>
              </a:rPr>
              <a:t>OGGI</a:t>
            </a:r>
            <a:r>
              <a:rPr lang="it-IT" sz="3500" dirty="0">
                <a:solidFill>
                  <a:srgbClr val="800000"/>
                </a:solidFill>
                <a:latin typeface="Arial Black" panose="020B0A04020102020204" pitchFamily="34" charset="0"/>
              </a:rPr>
              <a:t>.</a:t>
            </a:r>
          </a:p>
          <a:p>
            <a:pPr>
              <a:lnSpc>
                <a:spcPct val="170000"/>
              </a:lnSpc>
            </a:pPr>
            <a:r>
              <a:rPr lang="it-IT" sz="3500" dirty="0">
                <a:solidFill>
                  <a:srgbClr val="0E4AC2"/>
                </a:solidFill>
                <a:latin typeface="Arial Black" panose="020B0A04020102020204" pitchFamily="34" charset="0"/>
              </a:rPr>
              <a:t>SECONDA PUNTATA</a:t>
            </a:r>
          </a:p>
          <a:p>
            <a:pPr>
              <a:lnSpc>
                <a:spcPct val="160000"/>
              </a:lnSpc>
            </a:pPr>
            <a:r>
              <a:rPr lang="it-IT" sz="2900" dirty="0">
                <a:solidFill>
                  <a:srgbClr val="0E4AC2"/>
                </a:solidFill>
                <a:latin typeface="Arial Black" panose="020B0A04020102020204" pitchFamily="34" charset="0"/>
              </a:rPr>
              <a:t>  di </a:t>
            </a:r>
            <a:r>
              <a:rPr lang="it-IT" sz="2900" dirty="0">
                <a:solidFill>
                  <a:srgbClr val="416529"/>
                </a:solidFill>
                <a:latin typeface="Arial Black" panose="020B0A04020102020204" pitchFamily="34" charset="0"/>
              </a:rPr>
              <a:t>BIAGIO IACONO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B610485-8C7F-1D7D-B3B9-B64FD0CFB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6714" y="492919"/>
            <a:ext cx="4219625" cy="587215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F6D0478-5BD8-88AF-EBC1-3B181DEC58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952" y="4647941"/>
            <a:ext cx="400587" cy="37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94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ettera, carta, Carattere&#10;&#10;Descrizione generata automaticamente">
            <a:extLst>
              <a:ext uri="{FF2B5EF4-FFF2-40B4-BE49-F238E27FC236}">
                <a16:creationId xmlns:a16="http://schemas.microsoft.com/office/drawing/2014/main" id="{094E050F-EDE3-C17E-C161-09AA25F8E5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8115" y="538938"/>
            <a:ext cx="3579743" cy="51476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magine 4" descr="Immagine che contiene testo, lettera, documento&#10;&#10;Descrizione generata automaticamente">
            <a:extLst>
              <a:ext uri="{FF2B5EF4-FFF2-40B4-BE49-F238E27FC236}">
                <a16:creationId xmlns:a16="http://schemas.microsoft.com/office/drawing/2014/main" id="{8D483D9E-5B51-1B6E-DD8F-D5F8574889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65961" y="538939"/>
            <a:ext cx="3511058" cy="51476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E5455A-2BE2-60D8-B08A-97700CBFB7B9}"/>
              </a:ext>
            </a:extLst>
          </p:cNvPr>
          <p:cNvSpPr txBox="1"/>
          <p:nvPr/>
        </p:nvSpPr>
        <p:spPr>
          <a:xfrm>
            <a:off x="4753332" y="653480"/>
            <a:ext cx="2917155" cy="5033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CONCETTO LA TERRA </a:t>
            </a:r>
          </a:p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APRE 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LA CAPINERA                                CHE NON SORRISE</a:t>
            </a:r>
            <a:endParaRPr lang="it-IT" b="1" dirty="0">
              <a:solidFill>
                <a:srgbClr val="0E4AC2"/>
              </a:solidFill>
              <a:latin typeface="Arial Rounded MT Bold" panose="020F07040305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 SULLA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VITA E LE OPERE DELLA POETESSA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 ANCHE CON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LETTERE                            E  POESIE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FRA LE                       PIU’ SIGNIFICATIVE,                IN UN’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ESPRESSIONE LINGUISTICA SEMPLICE E CHIARA.         </a:t>
            </a:r>
            <a:endParaRPr lang="it-IT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90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30" y="555414"/>
            <a:ext cx="3942850" cy="56307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287" y="543234"/>
            <a:ext cx="3889828" cy="55457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0737427-A0AB-2332-2E87-562EAEAC44E6}"/>
              </a:ext>
            </a:extLst>
          </p:cNvPr>
          <p:cNvSpPr txBox="1"/>
          <p:nvPr/>
        </p:nvSpPr>
        <p:spPr>
          <a:xfrm>
            <a:off x="4683080" y="640406"/>
            <a:ext cx="3144254" cy="5448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LA POESIA INEDITA                </a:t>
            </a:r>
            <a:r>
              <a:rPr lang="it-IT" b="1" i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A TE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 DI PAG. 117 NE                            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LA CAPINERA                                CHE NON SORRISE                                            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FU TROVATA DAL                       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DOTT. MARIANO PEPI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, DIRETTORE DELLA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BIBLIOTECA DI RAGUSA </a:t>
            </a:r>
            <a:r>
              <a:rPr lang="it-IT" b="1" dirty="0">
                <a:solidFill>
                  <a:srgbClr val="2E5292"/>
                </a:solidFill>
                <a:latin typeface="Arial Rounded MT Bold" panose="020F0704030504030204" pitchFamily="34" charset="0"/>
              </a:rPr>
              <a:t>E FU PUBBLICATA DAL PROF. BIAGIO IACONO NE LA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GAZZETTA DI NOTO                              n°4 DEL MESE DI                             OTTOBRE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 DEL 2000.                            </a:t>
            </a:r>
            <a:endParaRPr lang="it-IT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29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inchiostro, documento&#10;&#10;Descrizione generata automaticamente">
            <a:extLst>
              <a:ext uri="{FF2B5EF4-FFF2-40B4-BE49-F238E27FC236}">
                <a16:creationId xmlns:a16="http://schemas.microsoft.com/office/drawing/2014/main" id="{B7FBF92B-2F4B-290C-036B-482E591E2E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17679" y="385169"/>
            <a:ext cx="5304587" cy="52607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 descr="Immagine che contiene testo, carta, Stampa, inchiostro&#10;&#10;Descrizione generata automaticamente">
            <a:extLst>
              <a:ext uri="{FF2B5EF4-FFF2-40B4-BE49-F238E27FC236}">
                <a16:creationId xmlns:a16="http://schemas.microsoft.com/office/drawing/2014/main" id="{0470E7C8-0243-6FEC-CA4D-3AEC31C684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1231" y="469343"/>
            <a:ext cx="5304587" cy="50924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B6C7893-1324-7527-4822-A82DFE576419}"/>
              </a:ext>
            </a:extLst>
          </p:cNvPr>
          <p:cNvSpPr txBox="1"/>
          <p:nvPr/>
        </p:nvSpPr>
        <p:spPr>
          <a:xfrm>
            <a:off x="647323" y="5848417"/>
            <a:ext cx="11153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LA CAPINERA CHE NON SORRISE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DI LA TERRA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FU DA ME PRESENTATA </a:t>
            </a:r>
            <a:r>
              <a:rPr lang="it-IT" b="1" dirty="0">
                <a:solidFill>
                  <a:srgbClr val="993300"/>
                </a:solidFill>
                <a:latin typeface="Arial Rounded MT Bold" panose="020F0704030504030204" pitchFamily="34" charset="0"/>
              </a:rPr>
              <a:t>A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 RAGUSA IL 21.06.2000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11280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francobollo&#10;&#10;Descrizione generata automaticamente">
            <a:extLst>
              <a:ext uri="{FF2B5EF4-FFF2-40B4-BE49-F238E27FC236}">
                <a16:creationId xmlns:a16="http://schemas.microsoft.com/office/drawing/2014/main" id="{2879A1B7-39AB-A525-71DC-37C3CB7E74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749" y="320812"/>
            <a:ext cx="8605324" cy="583231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6C396BB-36DC-76E3-E3FA-3CAD8A455EFE}"/>
              </a:ext>
            </a:extLst>
          </p:cNvPr>
          <p:cNvSpPr txBox="1"/>
          <p:nvPr/>
        </p:nvSpPr>
        <p:spPr>
          <a:xfrm>
            <a:off x="263927" y="704517"/>
            <a:ext cx="2917155" cy="5448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LA MIA </a:t>
            </a:r>
            <a:r>
              <a:rPr lang="it-IT" b="1" i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PREFAZIONE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                     A 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LA CAPINERA                                CHE NON SORRISE                                            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FU PUBBLICATA, COME DETTO, ALLE PAGINE 119-121 DELLA                           MIA GRANDE                      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ANTOLOGIA 2020                                  DEL VAL DI NOTO MAGAZINE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PER LA SICULA EDITRICE- NETUM 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NEL                             NOVEMBRE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 DEL 2020.                            </a:t>
            </a:r>
            <a:endParaRPr lang="it-IT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659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temma di  Noto un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3" y="85725"/>
            <a:ext cx="657225" cy="7651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3819" y="19050"/>
            <a:ext cx="4787900" cy="6838950"/>
          </a:xfrm>
          <a:prstGeom prst="rect">
            <a:avLst/>
          </a:prstGeom>
          <a:noFill/>
          <a:ln w="76200" cmpd="tri" algn="ctr">
            <a:solidFill>
              <a:srgbClr val="BB251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>
                    <a:alpha val="47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2" name="Picture 4" descr="psch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1472406"/>
            <a:ext cx="3265488" cy="381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053" name="Picture 5" descr="logo minister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4000"/>
            <a:ext cx="4683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9063" y="750888"/>
            <a:ext cx="183515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Archivio di Stato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Siracusa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it-IT" altLang="it-IT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Sezione Noto </a:t>
            </a:r>
            <a:endParaRPr kumimoji="0" lang="it-IT" altLang="it-IT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035300" y="766763"/>
            <a:ext cx="17272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Biblioteca Comunale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Noto</a:t>
            </a:r>
            <a:endParaRPr kumimoji="0" lang="it-IT" altLang="it-IT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835025" y="5432425"/>
            <a:ext cx="3387725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Bell MT" panose="02020503060305020303" pitchFamily="18" charset="0"/>
              </a:rPr>
              <a:t>MOSTRA DOCUMENTARIA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it-IT" altLang="it-IT" sz="1200" b="1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“Mariannina Coffa poetessa Netina”</a:t>
            </a:r>
            <a:endParaRPr kumimoji="0" lang="it-IT" altLang="it-IT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992188" y="1930382"/>
            <a:ext cx="3095625" cy="313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it-IT" altLang="it-IT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Datemi l'arpa: un'armonia novella </a:t>
            </a:r>
            <a:br>
              <a:rPr kumimoji="0" lang="it-IT" altLang="it-IT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</a:rPr>
            </a:br>
            <a:r>
              <a:rPr kumimoji="0" lang="it-IT" altLang="it-IT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Trema sul labbro mio... </a:t>
            </a:r>
            <a:br>
              <a:rPr kumimoji="0" lang="it-IT" altLang="it-IT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</a:rPr>
            </a:br>
            <a:r>
              <a:rPr kumimoji="0" lang="it-IT" altLang="it-IT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Vivo! Dal mio </a:t>
            </a:r>
            <a:r>
              <a:rPr kumimoji="0" lang="it-IT" altLang="it-IT" sz="1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dolor</a:t>
            </a:r>
            <a:r>
              <a:rPr kumimoji="0" lang="it-IT" altLang="it-IT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sorgo più bella: </a:t>
            </a:r>
            <a:br>
              <a:rPr kumimoji="0" lang="it-IT" altLang="it-IT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</a:rPr>
            </a:br>
            <a:r>
              <a:rPr kumimoji="0" lang="it-IT" altLang="it-IT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Canto l'amore e Dio! </a:t>
            </a:r>
            <a:br>
              <a:rPr kumimoji="0" lang="it-IT" altLang="it-IT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</a:rPr>
            </a:br>
            <a:r>
              <a:rPr kumimoji="0" lang="it-IT" altLang="it-IT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Psiche è il mio nome: in questo nome è chiusa </a:t>
            </a:r>
            <a:br>
              <a:rPr kumimoji="0" lang="it-IT" altLang="it-IT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</a:rPr>
            </a:br>
            <a:r>
              <a:rPr kumimoji="0" lang="it-IT" altLang="it-IT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La storia del creato. </a:t>
            </a:r>
            <a:br>
              <a:rPr kumimoji="0" lang="it-IT" altLang="it-IT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</a:rPr>
            </a:br>
            <a:r>
              <a:rPr kumimoji="0" lang="it-IT" altLang="it-IT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Dell'avvenir l’immago è in me confusa </a:t>
            </a:r>
            <a:br>
              <a:rPr kumimoji="0" lang="it-IT" altLang="it-IT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</a:rPr>
            </a:br>
            <a:r>
              <a:rPr kumimoji="0" lang="it-IT" altLang="it-IT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Coi sogni del passato.</a:t>
            </a:r>
            <a:endParaRPr kumimoji="0" lang="it-IT" altLang="it-IT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260316" y="6101417"/>
            <a:ext cx="2414905" cy="47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it-IT" altLang="it-IT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Noto - Palazzo </a:t>
            </a:r>
            <a:r>
              <a:rPr kumimoji="0" lang="it-IT" altLang="it-IT" sz="1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Impellizzeri</a:t>
            </a:r>
            <a:r>
              <a:rPr kumimoji="0" lang="it-IT" altLang="it-IT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n. 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it-IT" altLang="it-IT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08/03/2011 - 31/05/2011</a:t>
            </a:r>
            <a:endParaRPr kumimoji="0" lang="it-IT" altLang="it-IT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610600" y="6353962"/>
            <a:ext cx="2743200" cy="365125"/>
          </a:xfrm>
        </p:spPr>
        <p:txBody>
          <a:bodyPr/>
          <a:lstStyle/>
          <a:p>
            <a:fld id="{59D58866-D775-4DE4-B77B-9FBB688B9B10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7585075" y="16662"/>
            <a:ext cx="4606925" cy="6838950"/>
          </a:xfrm>
          <a:prstGeom prst="rect">
            <a:avLst/>
          </a:prstGeom>
          <a:noFill/>
          <a:ln w="76200" cmpd="tri" algn="ctr">
            <a:solidFill>
              <a:srgbClr val="BB251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Monotype Corsiva" panose="03010101010201010101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8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Garamond" panose="02020404030301010803" pitchFamily="18" charset="0"/>
              </a:rPr>
              <a:t>                                                            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8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8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8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8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8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8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8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8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8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8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8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8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8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8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8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8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8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8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8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8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8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8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Garamond" panose="02020404030301010803" pitchFamily="18" charset="0"/>
              </a:rPr>
              <a:t> Progetto grafico: Salvatore Zuppardo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4" name="Picture 3" descr="logo150UnitaItalia o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503" y="275301"/>
            <a:ext cx="2186067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7841042" y="2176565"/>
            <a:ext cx="3924300" cy="2498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8F4700"/>
                </a:solidFill>
                <a:effectLst/>
                <a:latin typeface="Arial Narrow" panose="020B0606020202030204" pitchFamily="34" charset="0"/>
              </a:rPr>
              <a:t>Mostra realizzata e allestita a cura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8F4700"/>
                </a:solidFill>
                <a:effectLst/>
                <a:latin typeface="Arial Narrow" panose="020B0606020202030204" pitchFamily="34" charset="0"/>
              </a:rPr>
              <a:t>dell’Archivio di Stato di Siracusa Sezione di Noto.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1" u="none" strike="noStrike" cap="none" normalizeH="0" baseline="0" dirty="0">
              <a:ln>
                <a:noFill/>
              </a:ln>
              <a:solidFill>
                <a:srgbClr val="8F4700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8F4700"/>
                </a:solidFill>
                <a:effectLst/>
                <a:latin typeface="Arial Narrow" panose="020B0606020202030204" pitchFamily="34" charset="0"/>
              </a:rPr>
              <a:t>Si ringraziano per la collaborazione: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200"/>
              <a:buFont typeface="Symbol" panose="05050102010706020507" pitchFamily="18" charset="2"/>
              <a:buChar char="·"/>
              <a:tabLst/>
            </a:pP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8F4700"/>
                </a:solidFill>
                <a:effectLst/>
                <a:latin typeface="Arial Narrow" panose="020B0606020202030204" pitchFamily="34" charset="0"/>
              </a:rPr>
              <a:t>il Dott. Vito Genova Dirigente del Settore VIII del Comune di Noto;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200"/>
              <a:buFont typeface="Symbol" panose="05050102010706020507" pitchFamily="18" charset="2"/>
              <a:buChar char="·"/>
              <a:tabLst/>
            </a:pP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8F4700"/>
                </a:solidFill>
                <a:effectLst/>
                <a:latin typeface="Arial Narrow" panose="020B0606020202030204" pitchFamily="34" charset="0"/>
              </a:rPr>
              <a:t> la Dott.ssa Carmen </a:t>
            </a:r>
            <a:r>
              <a:rPr kumimoji="0" lang="it-IT" altLang="it-IT" sz="1400" b="0" i="1" u="none" strike="noStrike" cap="none" normalizeH="0" baseline="0" dirty="0" err="1">
                <a:ln>
                  <a:noFill/>
                </a:ln>
                <a:solidFill>
                  <a:srgbClr val="8F4700"/>
                </a:solidFill>
                <a:effectLst/>
                <a:latin typeface="Arial Narrow" panose="020B0606020202030204" pitchFamily="34" charset="0"/>
              </a:rPr>
              <a:t>Tiralongo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8F4700"/>
                </a:solidFill>
                <a:effectLst/>
                <a:latin typeface="Arial Narrow" panose="020B0606020202030204" pitchFamily="34" charset="0"/>
              </a:rPr>
              <a:t> e il Personale tutto della Biblioteca Comunale di Noto;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200"/>
              <a:buFont typeface="Symbol" panose="05050102010706020507" pitchFamily="18" charset="2"/>
              <a:buChar char="·"/>
              <a:tabLst/>
            </a:pP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A35100"/>
                </a:solidFill>
                <a:effectLst/>
                <a:latin typeface="Arial Narrow" panose="020B0606020202030204" pitchFamily="34" charset="0"/>
              </a:rPr>
              <a:t>L’Arch. Pietro Giannone del Museo delle Carte di Noto;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200"/>
              <a:buFont typeface="Symbol" panose="05050102010706020507" pitchFamily="18" charset="2"/>
              <a:buChar char="·"/>
              <a:tabLst/>
            </a:pPr>
            <a:endParaRPr kumimoji="0" lang="it-IT" altLang="it-IT" sz="1400" b="0" i="1" u="none" strike="noStrike" cap="none" normalizeH="0" baseline="0" dirty="0">
              <a:ln>
                <a:noFill/>
              </a:ln>
              <a:solidFill>
                <a:srgbClr val="A35100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200"/>
              <a:buFont typeface="Symbol" panose="05050102010706020507" pitchFamily="18" charset="2"/>
              <a:buChar char="·"/>
              <a:tabLst/>
            </a:pP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A35100"/>
                </a:solidFill>
                <a:effectLst/>
                <a:latin typeface="Arial Narrow" panose="020B0606020202030204" pitchFamily="34" charset="0"/>
              </a:rPr>
              <a:t>Marinella Fiume</a:t>
            </a:r>
            <a:r>
              <a:rPr kumimoji="0" lang="it-IT" altLang="it-IT" sz="1400" b="0" i="1" u="none" strike="noStrike" cap="none" normalizeH="0" dirty="0">
                <a:ln>
                  <a:noFill/>
                </a:ln>
                <a:solidFill>
                  <a:srgbClr val="A35100"/>
                </a:solidFill>
                <a:effectLst/>
                <a:latin typeface="Arial Narrow" panose="020B0606020202030204" pitchFamily="34" charset="0"/>
              </a:rPr>
              <a:t> e il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A35100"/>
                </a:solidFill>
                <a:effectLst/>
                <a:latin typeface="Arial Narrow" panose="020B0606020202030204" pitchFamily="34" charset="0"/>
              </a:rPr>
              <a:t>  Prof. Biagio Iacono.</a:t>
            </a: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895E26-D9AA-FC9A-E2AE-5A5FA19733EE}"/>
              </a:ext>
            </a:extLst>
          </p:cNvPr>
          <p:cNvSpPr txBox="1"/>
          <p:nvPr/>
        </p:nvSpPr>
        <p:spPr>
          <a:xfrm>
            <a:off x="5020622" y="231775"/>
            <a:ext cx="2467390" cy="6279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LA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MOSTRA DOCUMENTARIA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SULLA POETESSA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MARIANNINA COFFA                                     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FU REALIZZATA E ALLESTITA A CURA DELL’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ARCHIVIO DI STATO DI SR, SEZIONE DI NOTO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 DALL’8 MARZO AL 30 MAGGIO 2011,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RESPONSABILE GIUSEPPINA CALVO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.       </a:t>
            </a:r>
            <a:endParaRPr lang="it-IT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851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8866-D775-4DE4-B77B-9FBB688B9B10}" type="slidenum">
              <a:rPr lang="it-IT" smtClean="0"/>
              <a:pPr/>
              <a:t>15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9" y="421014"/>
            <a:ext cx="4331191" cy="593533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904" y="421014"/>
            <a:ext cx="4331191" cy="593533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5F1D0B3-6AA7-38D2-20F7-D61291A97435}"/>
              </a:ext>
            </a:extLst>
          </p:cNvPr>
          <p:cNvSpPr txBox="1"/>
          <p:nvPr/>
        </p:nvSpPr>
        <p:spPr>
          <a:xfrm>
            <a:off x="4644570" y="912445"/>
            <a:ext cx="2867334" cy="5448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LA COPERTINA DI                            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VOGLIO IL MIO CIELO                             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LETTERE DI MARIANNINA COFFA </a:t>
            </a:r>
            <a:r>
              <a:rPr lang="it-IT" sz="1800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 </a:t>
            </a:r>
            <a:r>
              <a:rPr lang="it-IT" b="1" i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OLTRE ASCENSO                          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A CURA DI                                      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BIAGIO IACONO E MARINELLA FIUME                    </a:t>
            </a:r>
          </a:p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PER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 BONANNO EDITORE, PAGG.           424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STAMPATO                           NELL’OTTOBRE                       DEL 2014.</a:t>
            </a:r>
            <a:endParaRPr lang="it-IT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558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4460" y="407746"/>
            <a:ext cx="4266568" cy="60425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68127" y="455106"/>
            <a:ext cx="4077880" cy="59250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3234392-56BE-0237-6F7C-7BCD52CF0AC6}"/>
              </a:ext>
            </a:extLst>
          </p:cNvPr>
          <p:cNvSpPr txBox="1"/>
          <p:nvPr/>
        </p:nvSpPr>
        <p:spPr>
          <a:xfrm>
            <a:off x="4678563" y="1992086"/>
            <a:ext cx="2834873" cy="3778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LE DUE PAGINE DELL’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INDICE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 DI                         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VOGLIO IL MIO CIELO                         </a:t>
            </a:r>
            <a:r>
              <a:rPr lang="it-IT" b="1" i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                                    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  </a:t>
            </a:r>
            <a:r>
              <a:rPr lang="it-IT" sz="1800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                       </a:t>
            </a:r>
            <a:r>
              <a:rPr lang="it-IT" sz="1800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DI </a:t>
            </a:r>
            <a:r>
              <a:rPr lang="it-IT" sz="1800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MARINELLA FIUME</a:t>
            </a:r>
            <a:r>
              <a:rPr lang="it-IT" sz="1800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.                  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 E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BIAGIO IACONO:                      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SI NOTINO LA RICCHEZZA E LA NOVITA’ DEI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CONTENUTI.</a:t>
            </a:r>
          </a:p>
        </p:txBody>
      </p:sp>
    </p:spTree>
    <p:extLst>
      <p:ext uri="{BB962C8B-B14F-4D97-AF65-F5344CB8AC3E}">
        <p14:creationId xmlns:p14="http://schemas.microsoft.com/office/powerpoint/2010/main" val="3906995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50447" y="-715583"/>
            <a:ext cx="5847107" cy="822959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18B0F24-19F0-BF8F-9A77-11FF0F589907}"/>
              </a:ext>
            </a:extLst>
          </p:cNvPr>
          <p:cNvSpPr txBox="1"/>
          <p:nvPr/>
        </p:nvSpPr>
        <p:spPr>
          <a:xfrm>
            <a:off x="485530" y="704696"/>
            <a:ext cx="3120573" cy="5448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FRONTESPIZIO DI                            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VOGLIO IL MIO CIELO                             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LETTERE DI     MARIANNINA COFFA </a:t>
            </a:r>
            <a:r>
              <a:rPr lang="it-IT" sz="1800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 </a:t>
            </a:r>
            <a:r>
              <a:rPr lang="it-IT" b="1" i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OLTRE ASCENSO</a:t>
            </a:r>
            <a:r>
              <a:rPr lang="it-IT" b="1" i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                          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A CURA DI                                      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BIAGIO IACONO E MARINELLA FIUME                    </a:t>
            </a:r>
          </a:p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PER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 BONANNO EDITORE,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CON UN MAGNIFICO COMITATO SCIENTIFICO DIRETTO DA                            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 ANTONIO DI GRADO.</a:t>
            </a:r>
            <a:endParaRPr lang="it-IT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315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3" b="14709"/>
          <a:stretch/>
        </p:blipFill>
        <p:spPr>
          <a:xfrm>
            <a:off x="7054706" y="429187"/>
            <a:ext cx="4630057" cy="59996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b="12781"/>
          <a:stretch/>
        </p:blipFill>
        <p:spPr>
          <a:xfrm>
            <a:off x="2612570" y="434845"/>
            <a:ext cx="4281716" cy="59996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39ADE59-921D-5E0C-FE32-BFB3B3E037E7}"/>
              </a:ext>
            </a:extLst>
          </p:cNvPr>
          <p:cNvSpPr txBox="1"/>
          <p:nvPr/>
        </p:nvSpPr>
        <p:spPr>
          <a:xfrm>
            <a:off x="297159" y="708799"/>
            <a:ext cx="2235201" cy="5440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LA CALLIGRAFIA DI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MARIANNINA COFFA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IN DUE FRA LE TANTISSIME LETTERE PUBBLICATE IN                            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VOGLIO                             IL MIO CIELO                             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A CURA DI                                      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BIAGIO IACONO       E MARINELLA FIUME.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038018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16" y="206828"/>
            <a:ext cx="8859520" cy="64443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FFA8860-4A10-B2D7-F023-6E0005DAE35F}"/>
              </a:ext>
            </a:extLst>
          </p:cNvPr>
          <p:cNvSpPr txBox="1"/>
          <p:nvPr/>
        </p:nvSpPr>
        <p:spPr>
          <a:xfrm>
            <a:off x="250864" y="293301"/>
            <a:ext cx="2637479" cy="6271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NOTO  PER MARIANNINA</a:t>
            </a:r>
          </a:p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CON                                    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SGUARDI PLURALI: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UN GRANDE E BEL CONVEGNO  SULLA POETESSA,  DAL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7 ALL’8 NOVEMBRE 2014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, PROMOSSO DAL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COMUNE DI NOTO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, SINDACO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CORRADO BONFANTI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ED ASSESSORE ALLA CULTURA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CETTINA RAUDINO.</a:t>
            </a:r>
          </a:p>
        </p:txBody>
      </p:sp>
    </p:spTree>
    <p:extLst>
      <p:ext uri="{BB962C8B-B14F-4D97-AF65-F5344CB8AC3E}">
        <p14:creationId xmlns:p14="http://schemas.microsoft.com/office/powerpoint/2010/main" val="2358545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8866-D775-4DE4-B77B-9FBB688B9B10}" type="slidenum">
              <a:rPr lang="it-IT" smtClean="0"/>
              <a:pPr/>
              <a:t>2</a:t>
            </a:fld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5"/>
          <a:stretch/>
        </p:blipFill>
        <p:spPr>
          <a:xfrm>
            <a:off x="4988170" y="206350"/>
            <a:ext cx="6811107" cy="565518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380892" y="5861538"/>
            <a:ext cx="6811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E4AC2"/>
                </a:solidFill>
              </a:rPr>
              <a:t>La prof. Marinella Fiume, la maggiore studiosa della Poetessa.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E403C15-0B94-1DC9-F43E-3B6FC7F0B5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5"/>
          <a:stretch/>
        </p:blipFill>
        <p:spPr>
          <a:xfrm>
            <a:off x="609043" y="206350"/>
            <a:ext cx="4085168" cy="544883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5B2DF28-15D8-44C9-626F-FA2D5C2D3B2A}"/>
              </a:ext>
            </a:extLst>
          </p:cNvPr>
          <p:cNvSpPr txBox="1"/>
          <p:nvPr/>
        </p:nvSpPr>
        <p:spPr>
          <a:xfrm>
            <a:off x="536937" y="5678552"/>
            <a:ext cx="4229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E4AC2"/>
                </a:solidFill>
              </a:rPr>
              <a:t>Il primo numero della </a:t>
            </a:r>
            <a:r>
              <a:rPr lang="it-IT" sz="2000" b="1" i="1" dirty="0">
                <a:solidFill>
                  <a:srgbClr val="0E4AC2"/>
                </a:solidFill>
              </a:rPr>
              <a:t>Rivista NETUM</a:t>
            </a:r>
            <a:r>
              <a:rPr lang="it-IT" sz="2000" b="1" dirty="0">
                <a:solidFill>
                  <a:srgbClr val="0E4AC2"/>
                </a:solidFill>
              </a:rPr>
              <a:t>, fondata e diretta da Biagio Iacono  nell’Ottobre del 1975.  </a:t>
            </a:r>
          </a:p>
        </p:txBody>
      </p:sp>
    </p:spTree>
    <p:extLst>
      <p:ext uri="{BB962C8B-B14F-4D97-AF65-F5344CB8AC3E}">
        <p14:creationId xmlns:p14="http://schemas.microsoft.com/office/powerpoint/2010/main" val="944904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" b="2400"/>
          <a:stretch/>
        </p:blipFill>
        <p:spPr>
          <a:xfrm>
            <a:off x="3024491" y="256596"/>
            <a:ext cx="9012447" cy="634480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B0DD57-B605-60F9-91E7-A1465228C929}"/>
              </a:ext>
            </a:extLst>
          </p:cNvPr>
          <p:cNvSpPr txBox="1"/>
          <p:nvPr/>
        </p:nvSpPr>
        <p:spPr>
          <a:xfrm>
            <a:off x="250864" y="293301"/>
            <a:ext cx="2637479" cy="6271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IL PROGRAMMA</a:t>
            </a:r>
          </a:p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SULL’INVITO AL CONVEGNO</a:t>
            </a:r>
          </a:p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NOTO  PER MARIANNINA:                                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SGUARDI PLURALI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TENUTOSI DAL                        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7 ALL’8 NOVEMBRE 2014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, E PROMOSSO DAL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COMUNE DI NOTO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, SINDACO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C. BONFANTI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ED ASSESSORE ALLA CULTURA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C. RAUDINO.</a:t>
            </a:r>
          </a:p>
        </p:txBody>
      </p:sp>
    </p:spTree>
    <p:extLst>
      <p:ext uri="{BB962C8B-B14F-4D97-AF65-F5344CB8AC3E}">
        <p14:creationId xmlns:p14="http://schemas.microsoft.com/office/powerpoint/2010/main" val="3385710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8866-D775-4DE4-B77B-9FBB688B9B10}" type="slidenum">
              <a:rPr lang="it-IT" smtClean="0"/>
              <a:pPr/>
              <a:t>21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61" y="420914"/>
            <a:ext cx="4215210" cy="576217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5843746-1572-4DB2-4F3E-CF61017C2C47}"/>
              </a:ext>
            </a:extLst>
          </p:cNvPr>
          <p:cNvSpPr txBox="1"/>
          <p:nvPr/>
        </p:nvSpPr>
        <p:spPr>
          <a:xfrm>
            <a:off x="4938831" y="420914"/>
            <a:ext cx="2512100" cy="5864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LA COPERTINA                       DI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M. COFFA </a:t>
            </a:r>
            <a:r>
              <a:rPr lang="it-IT" sz="1800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 SGUARDI PLURALI                       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A CURA DI                                      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MARINELLA FIUME                    </a:t>
            </a:r>
          </a:p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PER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ARMANDO </a:t>
            </a:r>
            <a:r>
              <a:rPr lang="it-IT" b="1" dirty="0" err="1">
                <a:solidFill>
                  <a:srgbClr val="800000"/>
                </a:solidFill>
                <a:latin typeface="Arial Rounded MT Bold" panose="020F0704030504030204" pitchFamily="34" charset="0"/>
              </a:rPr>
              <a:t>ARMANDO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 EDITORE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IN MESSINA  STAMPATO NEL 2016. A DESTRA IL MIO ARTICOLO  PER LA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TRILOGIA  DEI NS. TESTI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SULLA POETESSA.</a:t>
            </a:r>
            <a:endParaRPr lang="it-IT" dirty="0">
              <a:solidFill>
                <a:srgbClr val="0E4AC2"/>
              </a:solidFill>
            </a:endParaRPr>
          </a:p>
        </p:txBody>
      </p:sp>
      <p:graphicFrame>
        <p:nvGraphicFramePr>
          <p:cNvPr id="7" name="Oggetto 6">
            <a:hlinkClick r:id="rId4" action="ppaction://hlinkfile"/>
            <a:extLst>
              <a:ext uri="{FF2B5EF4-FFF2-40B4-BE49-F238E27FC236}">
                <a16:creationId xmlns:a16="http://schemas.microsoft.com/office/drawing/2014/main" id="{34F902D1-1CD6-91FD-7565-A7B98E6CD7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4126494"/>
              </p:ext>
            </p:extLst>
          </p:nvPr>
        </p:nvGraphicFramePr>
        <p:xfrm>
          <a:off x="7681349" y="752208"/>
          <a:ext cx="3850529" cy="5353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5676676" imgH="8019826" progId="Acrobat.Document.DC">
                  <p:embed/>
                </p:oleObj>
              </mc:Choice>
              <mc:Fallback>
                <p:oleObj name="Acrobat Document" r:id="rId5" imgW="5676676" imgH="801982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81349" y="752208"/>
                        <a:ext cx="3850529" cy="5353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8216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C7A161D-15A9-8F87-326F-5D47FFE06AEF}"/>
              </a:ext>
            </a:extLst>
          </p:cNvPr>
          <p:cNvSpPr txBox="1"/>
          <p:nvPr/>
        </p:nvSpPr>
        <p:spPr>
          <a:xfrm>
            <a:off x="4836676" y="2436107"/>
            <a:ext cx="2212368" cy="2947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CONTINUA A LEGGERE  LE ALTRE DUE PAGINE DI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BIAGIO IACONO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SULLA                     TRILOGIA.                              </a:t>
            </a:r>
            <a:endParaRPr lang="it-IT" b="1" dirty="0">
              <a:solidFill>
                <a:srgbClr val="8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mmagine 3" descr="Immagine che contiene testo, Viso umano, Pubblicazione, lettera&#10;&#10;Descrizione generata automaticamente">
            <a:hlinkClick r:id="rId2" action="ppaction://hlinkfile"/>
            <a:extLst>
              <a:ext uri="{FF2B5EF4-FFF2-40B4-BE49-F238E27FC236}">
                <a16:creationId xmlns:a16="http://schemas.microsoft.com/office/drawing/2014/main" id="{E588C113-D2B6-EE50-2EFC-483A7A1E8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41" y="375291"/>
            <a:ext cx="4150973" cy="5864295"/>
          </a:xfrm>
          <a:prstGeom prst="rect">
            <a:avLst/>
          </a:prstGeom>
        </p:spPr>
      </p:pic>
      <p:pic>
        <p:nvPicPr>
          <p:cNvPr id="6" name="Immagine 5" descr="Immagine che contiene testo, lettera, carta, Carattere&#10;&#10;Descrizione generata automaticamente">
            <a:hlinkClick r:id="rId2" action="ppaction://hlinkfile"/>
            <a:extLst>
              <a:ext uri="{FF2B5EF4-FFF2-40B4-BE49-F238E27FC236}">
                <a16:creationId xmlns:a16="http://schemas.microsoft.com/office/drawing/2014/main" id="{C08F574F-5A24-5829-61F8-A8F390832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207" y="458521"/>
            <a:ext cx="4260553" cy="577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93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2" y="369827"/>
            <a:ext cx="4405599" cy="5470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322" y="369827"/>
            <a:ext cx="6872106" cy="45287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ttangolo 3"/>
          <p:cNvSpPr/>
          <p:nvPr/>
        </p:nvSpPr>
        <p:spPr>
          <a:xfrm>
            <a:off x="285135" y="5840355"/>
            <a:ext cx="4405599" cy="46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it-IT" baseline="30000" dirty="0">
                <a:latin typeface="Times New Roman" panose="02020603050405020304" pitchFamily="18" charset="0"/>
              </a:rPr>
              <a:t> </a:t>
            </a:r>
            <a:r>
              <a:rPr lang="it-IT" b="1" u="sng" dirty="0">
                <a:solidFill>
                  <a:srgbClr val="800000"/>
                </a:solidFill>
                <a:latin typeface="Times New Roman" panose="02020603050405020304" pitchFamily="18" charset="0"/>
              </a:rPr>
              <a:t>tratto da </a:t>
            </a:r>
            <a:r>
              <a:rPr lang="it-IT" b="1" i="1" u="sng" dirty="0">
                <a:solidFill>
                  <a:srgbClr val="800000"/>
                </a:solidFill>
                <a:latin typeface="Times New Roman" panose="02020603050405020304" pitchFamily="18" charset="0"/>
              </a:rPr>
              <a:t>GUARDI PLURALI</a:t>
            </a:r>
            <a:r>
              <a:rPr lang="it-IT" b="1" u="sng" dirty="0">
                <a:solidFill>
                  <a:srgbClr val="800000"/>
                </a:solidFill>
                <a:latin typeface="Times New Roman" panose="02020603050405020304" pitchFamily="18" charset="0"/>
              </a:rPr>
              <a:t>:193-198</a:t>
            </a:r>
            <a:endParaRPr lang="it-IT" u="sng" dirty="0">
              <a:solidFill>
                <a:srgbClr val="8000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A038EF-7EDA-48D7-37F4-C97023D997E7}"/>
              </a:ext>
            </a:extLst>
          </p:cNvPr>
          <p:cNvSpPr txBox="1"/>
          <p:nvPr/>
        </p:nvSpPr>
        <p:spPr>
          <a:xfrm>
            <a:off x="5693117" y="5112839"/>
            <a:ext cx="6234197" cy="1285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LEGGI  QUI  IN ALTO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LA CONCLUSIONE                             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DELL’ARTICOLO SULLA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TRILOGIA   </a:t>
            </a:r>
            <a:r>
              <a:rPr lang="it-IT" b="1" i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                                                       DI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BIAGIO IACONO</a:t>
            </a:r>
          </a:p>
        </p:txBody>
      </p:sp>
    </p:spTree>
    <p:extLst>
      <p:ext uri="{BB962C8B-B14F-4D97-AF65-F5344CB8AC3E}">
        <p14:creationId xmlns:p14="http://schemas.microsoft.com/office/powerpoint/2010/main" val="1976368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67106" y="1252918"/>
            <a:ext cx="5690178" cy="388307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416" y="349363"/>
            <a:ext cx="6883136" cy="555039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772416" y="5899759"/>
            <a:ext cx="688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E4AC2"/>
                </a:solidFill>
              </a:rPr>
              <a:t>Biagio Iacono, Angelo Fortuna, Cettina </a:t>
            </a:r>
            <a:r>
              <a:rPr lang="it-IT" b="1" dirty="0" err="1">
                <a:solidFill>
                  <a:srgbClr val="0E4AC2"/>
                </a:solidFill>
              </a:rPr>
              <a:t>Raudino</a:t>
            </a:r>
            <a:r>
              <a:rPr lang="it-IT" b="1" dirty="0">
                <a:solidFill>
                  <a:srgbClr val="0E4AC2"/>
                </a:solidFill>
              </a:rPr>
              <a:t>, Giuseppina Calvo e Concetta Corridore all’apertura del </a:t>
            </a:r>
            <a:r>
              <a:rPr lang="it-IT" b="1" i="1" dirty="0">
                <a:solidFill>
                  <a:srgbClr val="0E4AC2"/>
                </a:solidFill>
              </a:rPr>
              <a:t>Convegno </a:t>
            </a:r>
            <a:r>
              <a:rPr lang="it-IT" b="1" dirty="0">
                <a:solidFill>
                  <a:srgbClr val="0E4AC2"/>
                </a:solidFill>
              </a:rPr>
              <a:t>su </a:t>
            </a:r>
            <a:r>
              <a:rPr lang="it-IT" b="1" i="1" dirty="0">
                <a:solidFill>
                  <a:srgbClr val="0E4AC2"/>
                </a:solidFill>
              </a:rPr>
              <a:t>Sguardi Plurali.</a:t>
            </a:r>
          </a:p>
        </p:txBody>
      </p:sp>
    </p:spTree>
    <p:extLst>
      <p:ext uri="{BB962C8B-B14F-4D97-AF65-F5344CB8AC3E}">
        <p14:creationId xmlns:p14="http://schemas.microsoft.com/office/powerpoint/2010/main" val="445138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7982" y="-2197303"/>
            <a:ext cx="6356035" cy="112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56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66045" y="1005790"/>
            <a:ext cx="5824101" cy="469034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271715" y="5772757"/>
            <a:ext cx="6622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E4AC2"/>
                </a:solidFill>
              </a:rPr>
              <a:t>Giuseppina Calvo presenta un’analisi sui documenti della </a:t>
            </a:r>
            <a:r>
              <a:rPr lang="it-IT" b="1" i="1" dirty="0">
                <a:solidFill>
                  <a:srgbClr val="0E4AC2"/>
                </a:solidFill>
              </a:rPr>
              <a:t>Mostra Documentaria </a:t>
            </a:r>
            <a:r>
              <a:rPr lang="it-IT" b="1" dirty="0">
                <a:solidFill>
                  <a:srgbClr val="0E4AC2"/>
                </a:solidFill>
              </a:rPr>
              <a:t>al</a:t>
            </a:r>
            <a:r>
              <a:rPr lang="it-IT" b="1" i="1" dirty="0">
                <a:solidFill>
                  <a:srgbClr val="0E4AC2"/>
                </a:solidFill>
              </a:rPr>
              <a:t> Convegno </a:t>
            </a:r>
            <a:r>
              <a:rPr lang="it-IT" b="1" dirty="0">
                <a:solidFill>
                  <a:srgbClr val="0E4AC2"/>
                </a:solidFill>
              </a:rPr>
              <a:t>su </a:t>
            </a:r>
            <a:r>
              <a:rPr lang="it-IT" b="1" i="1" dirty="0">
                <a:solidFill>
                  <a:srgbClr val="0E4AC2"/>
                </a:solidFill>
              </a:rPr>
              <a:t>Sguardi Plurali </a:t>
            </a:r>
            <a:r>
              <a:rPr lang="it-IT" b="1" dirty="0">
                <a:solidFill>
                  <a:srgbClr val="0E4AC2"/>
                </a:solidFill>
              </a:rPr>
              <a:t>(pagg. 29-55).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60" y="438912"/>
            <a:ext cx="6528722" cy="52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39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67" y="563015"/>
            <a:ext cx="4371583" cy="573197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236170" y="5925653"/>
            <a:ext cx="6650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E4AC2"/>
                </a:solidFill>
              </a:rPr>
              <a:t>Biagio Iacono e Enzo Papa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554" y="473241"/>
            <a:ext cx="6441638" cy="533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419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04" y="583445"/>
            <a:ext cx="4271773" cy="569111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037" y="768111"/>
            <a:ext cx="6712002" cy="513711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067037" y="5916764"/>
            <a:ext cx="6712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3660AC"/>
                </a:solidFill>
              </a:rPr>
              <a:t> </a:t>
            </a:r>
            <a:r>
              <a:rPr lang="it-IT" b="1" dirty="0">
                <a:solidFill>
                  <a:srgbClr val="0E4AC2"/>
                </a:solidFill>
              </a:rPr>
              <a:t>Angelo Fortuna e Enzo Papa </a:t>
            </a:r>
            <a:r>
              <a:rPr lang="it-IT" b="1" i="1" dirty="0">
                <a:solidFill>
                  <a:srgbClr val="0E4AC2"/>
                </a:solidFill>
              </a:rPr>
              <a:t>in una foto di </a:t>
            </a:r>
            <a:r>
              <a:rPr lang="it-IT" b="1" dirty="0">
                <a:solidFill>
                  <a:srgbClr val="0E4AC2"/>
                </a:solidFill>
              </a:rPr>
              <a:t>Biagio Iacono</a:t>
            </a:r>
          </a:p>
        </p:txBody>
      </p:sp>
    </p:spTree>
    <p:extLst>
      <p:ext uri="{BB962C8B-B14F-4D97-AF65-F5344CB8AC3E}">
        <p14:creationId xmlns:p14="http://schemas.microsoft.com/office/powerpoint/2010/main" val="35375165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schermata, cielo, aria aperta&#10;&#10;Descrizione generata automaticamente">
            <a:extLst>
              <a:ext uri="{FF2B5EF4-FFF2-40B4-BE49-F238E27FC236}">
                <a16:creationId xmlns:a16="http://schemas.microsoft.com/office/drawing/2014/main" id="{34905187-EEA8-2FD7-54F6-5E22AFCC83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34" y="195244"/>
            <a:ext cx="4567932" cy="63052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Immagine 1" descr="Immagine che contiene testo, lettera, Viso umano&#10;&#10;Descrizione generata automaticamente">
            <a:extLst>
              <a:ext uri="{FF2B5EF4-FFF2-40B4-BE49-F238E27FC236}">
                <a16:creationId xmlns:a16="http://schemas.microsoft.com/office/drawing/2014/main" id="{1371C35B-50CD-AC99-3C1E-DF545DB59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" t="10645" r="1144" b="12057"/>
          <a:stretch/>
        </p:blipFill>
        <p:spPr>
          <a:xfrm>
            <a:off x="7776946" y="195243"/>
            <a:ext cx="3709420" cy="55613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0B10E6F-34B2-8881-C014-F2BF276AA1F0}"/>
              </a:ext>
            </a:extLst>
          </p:cNvPr>
          <p:cNvSpPr txBox="1"/>
          <p:nvPr/>
        </p:nvSpPr>
        <p:spPr>
          <a:xfrm>
            <a:off x="7514007" y="5868802"/>
            <a:ext cx="39723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E4AC2"/>
                </a:solidFill>
              </a:rPr>
              <a:t>L’aletta</a:t>
            </a:r>
            <a:r>
              <a:rPr lang="it-IT" b="1" i="1" dirty="0">
                <a:solidFill>
                  <a:srgbClr val="0E4AC2"/>
                </a:solidFill>
              </a:rPr>
              <a:t> sinistra </a:t>
            </a:r>
            <a:r>
              <a:rPr lang="it-IT" b="1" dirty="0">
                <a:solidFill>
                  <a:srgbClr val="0E4AC2"/>
                </a:solidFill>
              </a:rPr>
              <a:t>si</a:t>
            </a:r>
            <a:r>
              <a:rPr lang="it-IT" b="1" i="1" dirty="0">
                <a:solidFill>
                  <a:srgbClr val="0E4AC2"/>
                </a:solidFill>
              </a:rPr>
              <a:t> </a:t>
            </a:r>
            <a:r>
              <a:rPr lang="it-IT" b="1" dirty="0">
                <a:solidFill>
                  <a:srgbClr val="0E4AC2"/>
                </a:solidFill>
              </a:rPr>
              <a:t>apre con un </a:t>
            </a:r>
            <a:r>
              <a:rPr lang="it-IT" b="1" i="1" dirty="0">
                <a:solidFill>
                  <a:srgbClr val="0E4AC2"/>
                </a:solidFill>
              </a:rPr>
              <a:t>estratto</a:t>
            </a:r>
            <a:r>
              <a:rPr lang="it-IT" b="1" dirty="0">
                <a:solidFill>
                  <a:srgbClr val="0E4AC2"/>
                </a:solidFill>
              </a:rPr>
              <a:t> dalla </a:t>
            </a:r>
            <a:r>
              <a:rPr lang="it-IT" b="1" i="1" dirty="0">
                <a:solidFill>
                  <a:srgbClr val="0E4AC2"/>
                </a:solidFill>
              </a:rPr>
              <a:t>Prefazione</a:t>
            </a:r>
            <a:r>
              <a:rPr lang="it-IT" b="1" dirty="0">
                <a:solidFill>
                  <a:srgbClr val="0E4AC2"/>
                </a:solidFill>
              </a:rPr>
              <a:t> di Biagio Iacono</a:t>
            </a:r>
            <a:endParaRPr lang="it-IT" dirty="0"/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0CD68BE6-83F1-716B-A7F2-A6EDA5A90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7973" y="1963708"/>
            <a:ext cx="1874566" cy="3792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rgbClr val="0E4AC2"/>
                </a:solidFill>
                <a:effectLst/>
                <a:latin typeface="Lucida Calligraphy" panose="03010101010101010101" pitchFamily="66" charset="0"/>
              </a:rPr>
              <a:t>A tutte                                          le felici </a:t>
            </a:r>
            <a:r>
              <a:rPr kumimoji="0" lang="it-IT" altLang="it-IT" sz="1400" b="1" i="1" u="none" strike="noStrike" cap="none" normalizeH="0" baseline="0" dirty="0">
                <a:ln>
                  <a:noFill/>
                </a:ln>
                <a:solidFill>
                  <a:srgbClr val="0E4AC2"/>
                </a:solidFill>
                <a:effectLst/>
                <a:latin typeface="Lucida Calligraphy" panose="03010101010101010101" pitchFamily="66" charset="0"/>
              </a:rPr>
              <a:t>Donne</a:t>
            </a: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rgbClr val="0E4AC2"/>
                </a:solidFill>
                <a:effectLst/>
                <a:latin typeface="Lucida Calligraphy" panose="03010101010101010101" pitchFamily="66" charset="0"/>
              </a:rPr>
              <a:t>                                         che                                          </a:t>
            </a:r>
            <a:r>
              <a:rPr kumimoji="0" lang="it-IT" altLang="it-IT" sz="1400" b="1" i="0" u="none" strike="noStrike" cap="none" normalizeH="0" baseline="0" dirty="0" err="1">
                <a:ln>
                  <a:noFill/>
                </a:ln>
                <a:solidFill>
                  <a:srgbClr val="0E4AC2"/>
                </a:solidFill>
                <a:effectLst/>
                <a:latin typeface="Lucida Calligraphy" panose="03010101010101010101" pitchFamily="66" charset="0"/>
              </a:rPr>
              <a:t>nell</a:t>
            </a: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rgbClr val="0E4AC2"/>
                </a:solidFill>
                <a:effectLst/>
                <a:latin typeface="Lucida Calligraphy" panose="03010101010101010101" pitchFamily="66" charset="0"/>
              </a:rPr>
              <a:t> ‘</a:t>
            </a:r>
            <a:r>
              <a:rPr kumimoji="0" lang="it-IT" altLang="it-IT" sz="1400" b="1" i="1" u="none" strike="noStrike" cap="none" normalizeH="0" baseline="0" dirty="0">
                <a:ln>
                  <a:noFill/>
                </a:ln>
                <a:solidFill>
                  <a:srgbClr val="0E4AC2"/>
                </a:solidFill>
                <a:effectLst/>
                <a:latin typeface="Lucida Calligraphy" panose="03010101010101010101" pitchFamily="66" charset="0"/>
              </a:rPr>
              <a:t>Amore                       </a:t>
            </a: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rgbClr val="0E4AC2"/>
                </a:solidFill>
                <a:effectLst/>
                <a:latin typeface="Lucida Calligraphy" panose="03010101010101010101" pitchFamily="66" charset="0"/>
              </a:rPr>
              <a:t> di                           Mariannina Coffa                       incontrarono                    il loro...                                     </a:t>
            </a:r>
            <a:r>
              <a:rPr kumimoji="0" lang="it-IT" altLang="it-IT" sz="1400" b="1" i="1" u="none" strike="noStrike" cap="none" normalizeH="0" baseline="0" dirty="0">
                <a:ln>
                  <a:noFill/>
                </a:ln>
                <a:solidFill>
                  <a:srgbClr val="0E4AC2"/>
                </a:solidFill>
                <a:effectLst/>
                <a:latin typeface="Lucida Calligraphy" panose="03010101010101010101" pitchFamily="66" charset="0"/>
              </a:rPr>
              <a:t>Angelo dei Sogni </a:t>
            </a: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rgbClr val="0E4AC2"/>
                </a:solidFill>
                <a:effectLst/>
                <a:latin typeface="Lucida Calligraphy" panose="03010101010101010101" pitchFamily="66" charset="0"/>
              </a:rPr>
              <a:t>!    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rgbClr val="993300"/>
                </a:solidFill>
                <a:effectLst/>
                <a:latin typeface="Lucida Calligraphy" panose="03010101010101010101" pitchFamily="66" charset="0"/>
              </a:rPr>
              <a:t>l’Editore                        prof. </a:t>
            </a:r>
            <a:r>
              <a:rPr lang="it-IT" altLang="it-IT" sz="1400" b="1" dirty="0">
                <a:solidFill>
                  <a:srgbClr val="993300"/>
                </a:solidFill>
                <a:latin typeface="Lucida Calligraphy" panose="03010101010101010101" pitchFamily="66" charset="0"/>
              </a:rPr>
              <a:t>Biagio Iacono</a:t>
            </a: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rgbClr val="993300"/>
                </a:solidFill>
                <a:effectLst/>
                <a:latin typeface="Lucida Calligraphy" panose="03010101010101010101" pitchFamily="66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rgbClr val="993300"/>
                </a:solidFill>
                <a:effectLst/>
                <a:latin typeface="Lucida Calligraphy" panose="03010101010101010101" pitchFamily="66" charset="0"/>
              </a:rPr>
              <a:t>                 </a:t>
            </a: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rgbClr val="9933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876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8" y="507030"/>
            <a:ext cx="4081264" cy="5821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9CD890B-0842-60ED-298F-743585B62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699" y="507031"/>
            <a:ext cx="4081264" cy="58211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E6B8F0F-F420-C5DB-718E-B2751C4F0CDF}"/>
              </a:ext>
            </a:extLst>
          </p:cNvPr>
          <p:cNvSpPr txBox="1"/>
          <p:nvPr/>
        </p:nvSpPr>
        <p:spPr>
          <a:xfrm>
            <a:off x="4523873" y="901074"/>
            <a:ext cx="3144254" cy="5033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LA PRIMA PAGINA DELL’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INDICE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 DI                         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SIBILLA ARCANA                         </a:t>
            </a:r>
            <a:r>
              <a:rPr lang="it-IT" b="1" i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                                    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  </a:t>
            </a:r>
            <a:r>
              <a:rPr lang="it-IT" sz="1800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                       </a:t>
            </a:r>
            <a:r>
              <a:rPr lang="it-IT" sz="1800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DI </a:t>
            </a:r>
            <a:r>
              <a:rPr lang="it-IT" sz="1800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MARINELLA FIUME</a:t>
            </a:r>
            <a:r>
              <a:rPr lang="it-IT" sz="1800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 A DESTRA, IL PROFILO            DI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MARIANNINA COFFA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DISEGNATO  DAL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RAGUSANO                              PROF. OSCAR SPADOLA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NEL 1984 CON DEDICA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ALL’AMICO                                BIAGIO IACONO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.</a:t>
            </a:r>
            <a:endParaRPr lang="it-IT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679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F752D212-03CF-C515-17C9-805CF929C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934" y="175364"/>
            <a:ext cx="6316654" cy="6096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i="0" u="none" strike="noStrike" cap="none" normalizeH="0" baseline="0" dirty="0">
                <a:ln>
                  <a:noFill/>
                </a:ln>
                <a:solidFill>
                  <a:srgbClr val="0E4AC2"/>
                </a:solidFill>
                <a:effectLst/>
                <a:latin typeface="Berlin Sans FB" panose="020E0602020502020306" pitchFamily="34" charset="0"/>
              </a:rPr>
              <a:t>La luminosa Personalità di Mariannina Coffa,                                                        fanciulla e  giovinetta, così piena d'ingegno, di maturità                       e d'armonia, ha il diritto di attendere che </a:t>
            </a:r>
            <a:r>
              <a:rPr kumimoji="0" lang="it-IT" altLang="it-IT" sz="2000" i="1" u="none" strike="noStrike" cap="none" normalizeH="0" baseline="0" dirty="0">
                <a:ln>
                  <a:noFill/>
                </a:ln>
                <a:solidFill>
                  <a:srgbClr val="0E4AC2"/>
                </a:solidFill>
                <a:effectLst/>
                <a:latin typeface="Berlin Sans FB" panose="020E0602020502020306" pitchFamily="34" charset="0"/>
              </a:rPr>
              <a:t>veri Amanti  della seria ricerca del Bello </a:t>
            </a:r>
            <a:r>
              <a:rPr kumimoji="0" lang="it-IT" altLang="it-IT" sz="2000" i="0" u="none" strike="noStrike" cap="none" normalizeH="0" baseline="0" dirty="0">
                <a:ln>
                  <a:noFill/>
                </a:ln>
                <a:solidFill>
                  <a:srgbClr val="0E4AC2"/>
                </a:solidFill>
                <a:effectLst/>
                <a:latin typeface="Berlin Sans FB" panose="020E0602020502020306" pitchFamily="34" charset="0"/>
              </a:rPr>
              <a:t>nell’espressione del </a:t>
            </a:r>
            <a:r>
              <a:rPr kumimoji="0" lang="it-IT" altLang="it-IT" sz="2000" i="1" u="none" strike="noStrike" cap="none" normalizeH="0" baseline="0" dirty="0">
                <a:ln>
                  <a:noFill/>
                </a:ln>
                <a:solidFill>
                  <a:srgbClr val="0E4AC2"/>
                </a:solidFill>
                <a:effectLst/>
                <a:latin typeface="Berlin Sans FB" panose="020E0602020502020306" pitchFamily="34" charset="0"/>
              </a:rPr>
              <a:t>Pensiero e dell' Arte</a:t>
            </a:r>
            <a:r>
              <a:rPr kumimoji="0" lang="it-IT" altLang="it-IT" sz="2000" i="0" u="none" strike="noStrike" cap="none" normalizeH="0" baseline="0" dirty="0">
                <a:ln>
                  <a:noFill/>
                </a:ln>
                <a:solidFill>
                  <a:srgbClr val="0E4AC2"/>
                </a:solidFill>
                <a:effectLst/>
                <a:latin typeface="Berlin Sans FB" panose="020E0602020502020306" pitchFamily="34" charset="0"/>
              </a:rPr>
              <a:t>, ma più specialmente </a:t>
            </a:r>
            <a:r>
              <a:rPr kumimoji="0" lang="it-IT" altLang="it-IT" sz="2000" i="1" u="none" strike="noStrike" cap="none" normalizeH="0" baseline="0" dirty="0">
                <a:ln>
                  <a:noFill/>
                </a:ln>
                <a:solidFill>
                  <a:srgbClr val="0E4AC2"/>
                </a:solidFill>
                <a:effectLst/>
                <a:latin typeface="Berlin Sans FB" panose="020E0602020502020306" pitchFamily="34" charset="0"/>
              </a:rPr>
              <a:t>gli Studiosi Concittadini</a:t>
            </a:r>
            <a:r>
              <a:rPr kumimoji="0" lang="it-IT" altLang="it-IT" sz="2000" i="0" u="none" strike="noStrike" cap="none" normalizeH="0" baseline="0" dirty="0">
                <a:ln>
                  <a:noFill/>
                </a:ln>
                <a:solidFill>
                  <a:srgbClr val="0E4AC2"/>
                </a:solidFill>
                <a:effectLst/>
                <a:latin typeface="Berlin Sans FB" panose="020E0602020502020306" pitchFamily="34" charset="0"/>
              </a:rPr>
              <a:t>,                                                   sdegnando l'imponderata improvvisazione del vieto, facile e comodo </a:t>
            </a:r>
            <a:r>
              <a:rPr kumimoji="0" lang="it-IT" altLang="it-IT" sz="2000" i="1" u="none" strike="noStrike" cap="none" normalizeH="0" baseline="0" dirty="0">
                <a:ln>
                  <a:noFill/>
                </a:ln>
                <a:solidFill>
                  <a:srgbClr val="0E4AC2"/>
                </a:solidFill>
                <a:effectLst/>
                <a:latin typeface="Berlin Sans FB" panose="020E0602020502020306" pitchFamily="34" charset="0"/>
              </a:rPr>
              <a:t>conformismo letterario </a:t>
            </a:r>
            <a:r>
              <a:rPr kumimoji="0" lang="it-IT" altLang="it-IT" sz="2000" i="0" u="none" strike="noStrike" cap="none" normalizeH="0" baseline="0" dirty="0">
                <a:ln>
                  <a:noFill/>
                </a:ln>
                <a:solidFill>
                  <a:srgbClr val="0E4AC2"/>
                </a:solidFill>
                <a:effectLst/>
                <a:latin typeface="Berlin Sans FB" panose="020E0602020502020306" pitchFamily="34" charset="0"/>
              </a:rPr>
              <a:t>(che si risolve qualche volta in </a:t>
            </a:r>
            <a:r>
              <a:rPr kumimoji="0" lang="it-IT" altLang="it-IT" sz="2000" i="1" u="none" strike="noStrike" cap="none" normalizeH="0" baseline="0" dirty="0">
                <a:ln>
                  <a:noFill/>
                </a:ln>
                <a:solidFill>
                  <a:srgbClr val="0E4AC2"/>
                </a:solidFill>
                <a:effectLst/>
                <a:latin typeface="Berlin Sans FB" panose="020E0602020502020306" pitchFamily="34" charset="0"/>
              </a:rPr>
              <a:t>superficiale critica </a:t>
            </a:r>
            <a:r>
              <a:rPr kumimoji="0" lang="it-IT" altLang="it-IT" sz="2000" i="0" u="none" strike="noStrike" cap="none" normalizeH="0" baseline="0" dirty="0">
                <a:ln>
                  <a:noFill/>
                </a:ln>
                <a:solidFill>
                  <a:srgbClr val="0E4AC2"/>
                </a:solidFill>
                <a:effectLst/>
                <a:latin typeface="Berlin Sans FB" panose="020E0602020502020306" pitchFamily="34" charset="0"/>
              </a:rPr>
              <a:t>avente alcuni punti di contatto con la </a:t>
            </a:r>
            <a:r>
              <a:rPr kumimoji="0" lang="it-IT" altLang="it-IT" sz="2000" i="1" u="none" strike="noStrike" cap="none" normalizeH="0" baseline="0" dirty="0">
                <a:ln>
                  <a:noFill/>
                </a:ln>
                <a:solidFill>
                  <a:srgbClr val="0E4AC2"/>
                </a:solidFill>
                <a:effectLst/>
                <a:latin typeface="Berlin Sans FB" panose="020E0602020502020306" pitchFamily="34" charset="0"/>
              </a:rPr>
              <a:t>denigrazione</a:t>
            </a:r>
            <a:r>
              <a:rPr kumimoji="0" lang="it-IT" altLang="it-IT" sz="2000" i="0" u="none" strike="noStrike" cap="none" normalizeH="0" baseline="0" dirty="0">
                <a:ln>
                  <a:noFill/>
                </a:ln>
                <a:solidFill>
                  <a:srgbClr val="0E4AC2"/>
                </a:solidFill>
                <a:effectLst/>
                <a:latin typeface="Berlin Sans FB" panose="020E0602020502020306" pitchFamily="34" charset="0"/>
              </a:rPr>
              <a:t>) approfondiscano l'ispirata espressione di questa eletta Concittadina, anche per trasumanare ad incontrarla nel sublime piano del </a:t>
            </a:r>
            <a:r>
              <a:rPr kumimoji="0" lang="it-IT" altLang="it-IT" sz="2000" i="1" u="none" strike="noStrike" cap="none" normalizeH="0" baseline="0" dirty="0">
                <a:ln>
                  <a:noFill/>
                </a:ln>
                <a:solidFill>
                  <a:srgbClr val="0E4AC2"/>
                </a:solidFill>
                <a:effectLst/>
                <a:latin typeface="Berlin Sans FB" panose="020E0602020502020306" pitchFamily="34" charset="0"/>
              </a:rPr>
              <a:t>suo immenso Amore                                                                       </a:t>
            </a:r>
            <a:r>
              <a:rPr kumimoji="0" lang="it-IT" altLang="it-IT" sz="2000" i="0" u="none" strike="noStrike" cap="none" normalizeH="0" baseline="0" dirty="0">
                <a:ln>
                  <a:noFill/>
                </a:ln>
                <a:solidFill>
                  <a:srgbClr val="0E4AC2"/>
                </a:solidFill>
                <a:effectLst/>
                <a:latin typeface="Berlin Sans FB" panose="020E0602020502020306" pitchFamily="34" charset="0"/>
              </a:rPr>
              <a:t>per questa nostra </a:t>
            </a:r>
            <a:r>
              <a:rPr kumimoji="0" lang="it-IT" altLang="it-IT" sz="2000" i="1" u="none" strike="noStrike" cap="none" normalizeH="0" baseline="0" dirty="0" err="1">
                <a:ln>
                  <a:noFill/>
                </a:ln>
                <a:solidFill>
                  <a:srgbClr val="0E4AC2"/>
                </a:solidFill>
                <a:effectLst/>
                <a:latin typeface="Berlin Sans FB" panose="020E0602020502020306" pitchFamily="34" charset="0"/>
              </a:rPr>
              <a:t>Ingeniosa</a:t>
            </a:r>
            <a:r>
              <a:rPr kumimoji="0" lang="it-IT" altLang="it-IT" sz="2000" i="1" u="none" strike="noStrike" cap="none" normalizeH="0" baseline="0" dirty="0">
                <a:ln>
                  <a:noFill/>
                </a:ln>
                <a:solidFill>
                  <a:srgbClr val="0E4AC2"/>
                </a:solidFill>
                <a:effectLst/>
                <a:latin typeface="Berlin Sans FB" panose="020E0602020502020306" pitchFamily="34" charset="0"/>
              </a:rPr>
              <a:t> Città</a:t>
            </a:r>
            <a:r>
              <a:rPr kumimoji="0" lang="it-IT" altLang="it-IT" sz="2000" i="0" u="none" strike="noStrike" cap="none" normalizeH="0" baseline="0" dirty="0">
                <a:ln>
                  <a:noFill/>
                </a:ln>
                <a:solidFill>
                  <a:srgbClr val="0E4AC2"/>
                </a:solidFill>
                <a:effectLst/>
                <a:latin typeface="Berlin Sans FB" panose="020E0602020502020306" pitchFamily="34" charset="0"/>
              </a:rPr>
              <a:t> natale.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1000" b="1" dirty="0">
              <a:solidFill>
                <a:srgbClr val="0E4AC2"/>
              </a:solidFill>
              <a:latin typeface="Congenial SemiBold" panose="02000503040000020004" pitchFamily="2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1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Congenial SemiBold" panose="02000503040000020004" pitchFamily="2" charset="0"/>
              </a:rPr>
              <a:t>Francesco Lombardo  -  </a:t>
            </a:r>
            <a:r>
              <a:rPr kumimoji="0" lang="it-IT" altLang="it-IT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Congenial SemiBold" panose="02000503040000020004" pitchFamily="2" charset="0"/>
              </a:rPr>
              <a:t>10 Febbraio 1958</a:t>
            </a:r>
            <a:r>
              <a:rPr kumimoji="0" lang="it-IT" altLang="it-IT" i="1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Congenial SemiBold" panose="02000503040000020004" pitchFamily="2" charset="0"/>
              </a:rPr>
              <a:t>: </a:t>
            </a:r>
            <a:r>
              <a:rPr kumimoji="0" lang="it-IT" altLang="it-IT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Congenial SemiBold" panose="02000503040000020004" pitchFamily="2" charset="0"/>
              </a:rPr>
              <a:t>v. pag.82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528BB837-29FF-517A-73C7-11CC09B79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49114" y="2253946"/>
            <a:ext cx="46037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lvl="0" indent="0" eaLnBrk="0" fontAlgn="base" latinLnBrk="0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it-IT" altLang="it-IT" sz="1200" b="0" i="0" u="none" strike="noStrike" cap="none" normalizeH="0" baseline="0">
                <a:ln>
                  <a:noFill/>
                </a:ln>
                <a:solidFill>
                  <a:srgbClr val="A79A7B"/>
                </a:solidFill>
                <a:effectLst/>
                <a:latin typeface="Arial" panose="020B0604020202020204" pitchFamily="34" charset="0"/>
              </a:rPr>
              <a:t>.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F1C84698-9CE0-196C-10FA-BEB536FF4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49114" y="2253946"/>
            <a:ext cx="46037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lvl="0" indent="0" eaLnBrk="0" fontAlgn="base" latinLnBrk="0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it-IT" altLang="it-IT" sz="1200" b="0" i="0" u="none" strike="noStrike" cap="none" normalizeH="0" baseline="0">
                <a:ln>
                  <a:noFill/>
                </a:ln>
                <a:solidFill>
                  <a:srgbClr val="A79A7B"/>
                </a:solidFill>
                <a:effectLst/>
                <a:latin typeface="Arial" panose="020B0604020202020204" pitchFamily="34" charset="0"/>
              </a:rPr>
              <a:t>.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3954F2DF-E5B6-A006-FD55-7737D18EE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5589" y="2250771"/>
            <a:ext cx="46037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lvl="0" indent="0" eaLnBrk="0" fontAlgn="base" latinLnBrk="0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it-IT" altLang="it-IT" sz="1200" b="0" i="0" u="none" strike="noStrike" cap="none" normalizeH="0" baseline="0">
                <a:ln>
                  <a:noFill/>
                </a:ln>
                <a:solidFill>
                  <a:srgbClr val="A79A7B"/>
                </a:solidFill>
                <a:effectLst/>
                <a:latin typeface="Arial" panose="020B0604020202020204" pitchFamily="34" charset="0"/>
              </a:rPr>
              <a:t>.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5E8EE230-AA38-7321-456E-6CD3FF17E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03089" y="2914346"/>
            <a:ext cx="46037" cy="30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lvl="0" indent="0" eaLnBrk="0" fontAlgn="base" latinLnBrk="0" hangingPunct="0">
              <a:lnSpc>
                <a:spcPct val="56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it-IT" altLang="it-IT" sz="700" b="0" i="0" u="none" strike="noStrike" cap="none" normalizeH="0" baseline="0">
                <a:ln>
                  <a:noFill/>
                </a:ln>
                <a:solidFill>
                  <a:srgbClr val="8C8269"/>
                </a:solidFill>
                <a:effectLst/>
                <a:latin typeface="Times New Roman" panose="02020603050405020304" pitchFamily="18" charset="0"/>
              </a:rPr>
              <a:t>:-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A8708F90-13AB-AA89-FFFE-B986B84E5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03089" y="2914346"/>
            <a:ext cx="46037" cy="30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lvl="0" indent="0" eaLnBrk="0" fontAlgn="base" latinLnBrk="0" hangingPunct="0">
              <a:lnSpc>
                <a:spcPct val="56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it-IT" altLang="it-IT" sz="700" b="0" i="0" u="none" strike="noStrike" cap="none" normalizeH="0" baseline="0">
                <a:ln>
                  <a:noFill/>
                </a:ln>
                <a:solidFill>
                  <a:srgbClr val="8C8269"/>
                </a:solidFill>
                <a:effectLst/>
                <a:latin typeface="Times New Roman" panose="02020603050405020304" pitchFamily="18" charset="0"/>
              </a:rPr>
              <a:t>:-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63E46302-9C1D-56F3-04CC-4391AE238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5851" y="3033408"/>
            <a:ext cx="4445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lvl="0" indent="0" eaLnBrk="0" fontAlgn="base" latinLnBrk="0" hangingPunct="0">
              <a:lnSpc>
                <a:spcPct val="56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it-IT" altLang="it-IT" sz="700" b="0" i="0" u="none" strike="noStrike" cap="none" normalizeH="0" baseline="0">
                <a:ln>
                  <a:noFill/>
                </a:ln>
                <a:solidFill>
                  <a:srgbClr val="8C8269"/>
                </a:solidFill>
                <a:effectLst/>
                <a:latin typeface="Times New Roman" panose="02020603050405020304" pitchFamily="18" charset="0"/>
              </a:rPr>
              <a:t>:-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BF84D1CE-599F-5F99-3999-88105114B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30139" y="2838146"/>
            <a:ext cx="44450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lvl="0" indent="0" eaLnBrk="0" fontAlgn="base" latinLnBrk="0" hangingPunct="0">
              <a:lnSpc>
                <a:spcPct val="56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it-IT" altLang="it-IT" sz="700" b="0" i="0" u="none" strike="noStrike" cap="none" normalizeH="0" baseline="0">
                <a:ln>
                  <a:noFill/>
                </a:ln>
                <a:solidFill>
                  <a:srgbClr val="8C8269"/>
                </a:solidFill>
                <a:effectLst/>
                <a:latin typeface="Times New Roman" panose="02020603050405020304" pitchFamily="18" charset="0"/>
              </a:rPr>
              <a:t>:-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21553C90-C7BC-A45E-1C82-CE47E6204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49114" y="2212671"/>
            <a:ext cx="46037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lvl="0" indent="0" eaLnBrk="0" fontAlgn="base" latinLnBrk="0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it-IT" altLang="it-IT" sz="1200" b="0" i="0" u="none" strike="noStrike" cap="none" normalizeH="0" baseline="0">
                <a:ln>
                  <a:noFill/>
                </a:ln>
                <a:solidFill>
                  <a:srgbClr val="A79A7B"/>
                </a:solidFill>
                <a:effectLst/>
                <a:latin typeface="Arial" panose="020B0604020202020204" pitchFamily="34" charset="0"/>
              </a:rPr>
              <a:t>.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21">
            <a:extLst>
              <a:ext uri="{FF2B5EF4-FFF2-40B4-BE49-F238E27FC236}">
                <a16:creationId xmlns:a16="http://schemas.microsoft.com/office/drawing/2014/main" id="{04C50D00-3F85-4726-E08D-BC692F26B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49114" y="2212671"/>
            <a:ext cx="46037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lvl="0" indent="0" eaLnBrk="0" fontAlgn="base" latinLnBrk="0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it-IT" altLang="it-IT" sz="1200" b="0" i="0" u="none" strike="noStrike" cap="none" normalizeH="0" baseline="0">
                <a:ln>
                  <a:noFill/>
                </a:ln>
                <a:solidFill>
                  <a:srgbClr val="A79A7B"/>
                </a:solidFill>
                <a:effectLst/>
                <a:latin typeface="Arial" panose="020B0604020202020204" pitchFamily="34" charset="0"/>
              </a:rPr>
              <a:t>.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23">
            <a:extLst>
              <a:ext uri="{FF2B5EF4-FFF2-40B4-BE49-F238E27FC236}">
                <a16:creationId xmlns:a16="http://schemas.microsoft.com/office/drawing/2014/main" id="{A9D5C999-4C87-6DBF-56C9-CBAB7CCFC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03089" y="2873071"/>
            <a:ext cx="46037" cy="30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lvl="0" indent="0" eaLnBrk="0" fontAlgn="base" latinLnBrk="0" hangingPunct="0">
              <a:lnSpc>
                <a:spcPct val="56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it-IT" altLang="it-IT" sz="700" b="0" i="0" u="none" strike="noStrike" cap="none" normalizeH="0" baseline="0">
                <a:ln>
                  <a:noFill/>
                </a:ln>
                <a:solidFill>
                  <a:srgbClr val="8C8269"/>
                </a:solidFill>
                <a:effectLst/>
                <a:latin typeface="Times New Roman" panose="02020603050405020304" pitchFamily="18" charset="0"/>
              </a:rPr>
              <a:t>:-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Text Box 24">
            <a:extLst>
              <a:ext uri="{FF2B5EF4-FFF2-40B4-BE49-F238E27FC236}">
                <a16:creationId xmlns:a16="http://schemas.microsoft.com/office/drawing/2014/main" id="{6DB068F3-24D0-72B0-D8AE-3A14E77AC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03089" y="2873071"/>
            <a:ext cx="46037" cy="30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lvl="0" indent="0" eaLnBrk="0" fontAlgn="base" latinLnBrk="0" hangingPunct="0">
              <a:lnSpc>
                <a:spcPct val="56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it-IT" altLang="it-IT" sz="700" b="0" i="0" u="none" strike="noStrike" cap="none" normalizeH="0" baseline="0">
                <a:ln>
                  <a:noFill/>
                </a:ln>
                <a:solidFill>
                  <a:srgbClr val="8C8269"/>
                </a:solidFill>
                <a:effectLst/>
                <a:latin typeface="Times New Roman" panose="02020603050405020304" pitchFamily="18" charset="0"/>
              </a:rPr>
              <a:t>:-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5" name="Immagine 34" descr="Immagine che contiene testo, schermata, cielo, edificio&#10;&#10;Descrizione generata automaticamente">
            <a:extLst>
              <a:ext uri="{FF2B5EF4-FFF2-40B4-BE49-F238E27FC236}">
                <a16:creationId xmlns:a16="http://schemas.microsoft.com/office/drawing/2014/main" id="{97B70EA5-8964-1750-58C1-D0280ABB0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313" y="214907"/>
            <a:ext cx="4184657" cy="59430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9099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E71D90E-7BD2-842A-FAF2-11DEE00CF3E0}"/>
              </a:ext>
            </a:extLst>
          </p:cNvPr>
          <p:cNvSpPr txBox="1"/>
          <p:nvPr/>
        </p:nvSpPr>
        <p:spPr>
          <a:xfrm>
            <a:off x="804797" y="711677"/>
            <a:ext cx="10631466" cy="5765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300"/>
              </a:spcAft>
            </a:pPr>
            <a:r>
              <a:rPr lang="it-IT" sz="1800" b="1" i="1" kern="1400" dirty="0">
                <a:ln>
                  <a:noFill/>
                </a:ln>
                <a:solidFill>
                  <a:srgbClr val="636363"/>
                </a:solidFill>
                <a:effectLst/>
                <a:latin typeface="Arial Black" panose="020B0A04020102020204" pitchFamily="34" charset="0"/>
              </a:rPr>
              <a:t> </a:t>
            </a:r>
            <a:r>
              <a:rPr lang="it-IT" sz="1800" b="1" i="0" kern="1400" dirty="0">
                <a:ln>
                  <a:noFill/>
                </a:ln>
                <a:solidFill>
                  <a:srgbClr val="0F26CD"/>
                </a:solidFill>
                <a:effectLst/>
                <a:latin typeface="Algerian" panose="04020705040A02060702" pitchFamily="82" charset="0"/>
              </a:rPr>
              <a:t>P R E F A Z I O N E  </a:t>
            </a:r>
            <a:r>
              <a:rPr lang="it-IT" sz="1800" b="1" i="0" kern="1400" dirty="0">
                <a:ln>
                  <a:noFill/>
                </a:ln>
                <a:solidFill>
                  <a:srgbClr val="0F26CD"/>
                </a:solidFill>
                <a:effectLst/>
                <a:latin typeface="Arial Rounded MT Bold" panose="020F0704030504030204" pitchFamily="34" charset="0"/>
              </a:rPr>
              <a:t>dell’Editore</a:t>
            </a:r>
            <a:r>
              <a:rPr lang="it-IT" sz="1800" b="1" i="1" kern="1400" dirty="0">
                <a:ln>
                  <a:noFill/>
                </a:ln>
                <a:solidFill>
                  <a:srgbClr val="0F26CD"/>
                </a:solidFill>
                <a:effectLst/>
                <a:latin typeface="Arial Rounded MT Bold" panose="020F0704030504030204" pitchFamily="34" charset="0"/>
              </a:rPr>
              <a:t>  </a:t>
            </a:r>
            <a:endParaRPr lang="it-IT" sz="1800" b="1" i="1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300"/>
              </a:spcAft>
            </a:pPr>
            <a:r>
              <a:rPr lang="it-IT" sz="1800" b="1" i="0" kern="1400" dirty="0">
                <a:ln>
                  <a:noFill/>
                </a:ln>
                <a:solidFill>
                  <a:srgbClr val="800000"/>
                </a:solidFill>
                <a:effectLst/>
                <a:latin typeface="Arial Rounded MT Bold" panose="020F0704030504030204" pitchFamily="34" charset="0"/>
              </a:rPr>
              <a:t>allo </a:t>
            </a:r>
            <a:r>
              <a:rPr lang="it-IT" sz="1800" b="1" i="1" kern="1400" dirty="0">
                <a:ln>
                  <a:noFill/>
                </a:ln>
                <a:solidFill>
                  <a:srgbClr val="800000"/>
                </a:solidFill>
                <a:effectLst/>
                <a:latin typeface="Arial Rounded MT Bold" panose="020F0704030504030204" pitchFamily="34" charset="0"/>
              </a:rPr>
              <a:t>Zibaldone 1959  </a:t>
            </a:r>
            <a:r>
              <a:rPr lang="it-IT" sz="1800" b="1" i="0" kern="1400" dirty="0">
                <a:ln>
                  <a:noFill/>
                </a:ln>
                <a:solidFill>
                  <a:srgbClr val="800000"/>
                </a:solidFill>
                <a:effectLst/>
                <a:latin typeface="Arial Rounded MT Bold" panose="020F0704030504030204" pitchFamily="34" charset="0"/>
              </a:rPr>
              <a:t>di Francesco Lombardo</a:t>
            </a:r>
            <a:r>
              <a:rPr lang="it-IT" sz="1800" b="1" i="0" kern="1400" dirty="0">
                <a:ln>
                  <a:noFill/>
                </a:ln>
                <a:solidFill>
                  <a:srgbClr val="800000"/>
                </a:solidFill>
                <a:effectLst/>
                <a:latin typeface="Algerian" panose="04020705040A02060702" pitchFamily="82" charset="0"/>
              </a:rPr>
              <a:t> </a:t>
            </a:r>
            <a:endParaRPr lang="it-IT" sz="1800" b="1" i="1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300"/>
              </a:spcAft>
            </a:pPr>
            <a:r>
              <a:rPr lang="it-IT" sz="1800" kern="1400" dirty="0">
                <a:ln>
                  <a:noFill/>
                </a:ln>
                <a:solidFill>
                  <a:srgbClr val="1E14E8"/>
                </a:solidFill>
                <a:effectLst/>
                <a:latin typeface="Berlin Sans FB" panose="020E0602020502020306" pitchFamily="34" charset="0"/>
              </a:rPr>
              <a:t>di</a:t>
            </a:r>
            <a:r>
              <a:rPr lang="it-IT" sz="1800" b="1" kern="1400" dirty="0">
                <a:ln>
                  <a:noFill/>
                </a:ln>
                <a:solidFill>
                  <a:srgbClr val="0000FF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it-IT" sz="1800" b="1" i="1" kern="1400" dirty="0">
                <a:ln>
                  <a:noFill/>
                </a:ln>
                <a:solidFill>
                  <a:srgbClr val="1E14E8"/>
                </a:solidFill>
                <a:effectLst/>
                <a:latin typeface="Georgia" panose="02040502050405020303" pitchFamily="18" charset="0"/>
              </a:rPr>
              <a:t>Biagio Iacono</a:t>
            </a:r>
            <a:r>
              <a:rPr lang="it-IT" sz="1800" b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</a:t>
            </a:r>
            <a:endParaRPr lang="it-IT" sz="1800" kern="1400" dirty="0">
              <a:ln>
                <a:noFill/>
              </a:ln>
              <a:solidFill>
                <a:srgbClr val="000000"/>
              </a:solidFill>
              <a:effectLst/>
              <a:latin typeface="Berlin Sans FB" panose="020E0602020502020306" pitchFamily="34" charset="0"/>
            </a:endParaRPr>
          </a:p>
          <a:p>
            <a:pPr marL="0" marR="0" indent="0" algn="just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</a:pP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  L’Autore di questo libro è Francesco Lombardo che nacque a Noto il 21 Gennaio 1883 e morì a Firenze il 19 Febbraio 1977. Il suo testo qui ristampato, difficoltoso per straordinaria complessità, è diventato nel tempo una specie di 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Zibaldone Notigiano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che scrisse nel 1958-59 per noi, i venturi 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Studiosi 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od 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Amanti 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di Mariannina Coffa (Noto,1841-1878), la cui vita di 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Donna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e 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Poetessa 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Egli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indaga da provetto 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Medium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con amore, passione e dottrina incomparabili sì, ma nei 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limiti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propri d’un </a:t>
            </a:r>
            <a:r>
              <a:rPr lang="it-IT" sz="1800" i="1" kern="1400" dirty="0" err="1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Nuticianu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del primo 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Novecento.</a:t>
            </a:r>
            <a:endParaRPr lang="it-IT" sz="14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just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</a:pP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  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Pertanto, avverto il Lettore che </a:t>
            </a:r>
            <a:r>
              <a:rPr lang="it-IT" sz="1800" i="1" u="sng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copiandolo letteralmente</a:t>
            </a:r>
            <a:r>
              <a:rPr lang="it-IT" sz="1800" u="sng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, il testo io l’ho </a:t>
            </a:r>
            <a:r>
              <a:rPr lang="it-IT" sz="1800" i="1" u="sng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liberamente ricomposto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anche per evitare 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l’ennesimo plagio 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e quindi, presentandolo come 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poeta e scrittore notigiano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, necessitano alcune note avendo il Lombardo quasi “chiusa” la sua produzione artistico-letteraria proprio nel 1959 con questo libro, che in origine fu un </a:t>
            </a:r>
            <a:r>
              <a:rPr lang="it-IT" sz="1800" u="sng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taccuino tascabile di ben 504 pagine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 titolato a 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Mariannina Coffa e C. Sammartino in Fileti 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.</a:t>
            </a:r>
            <a:endParaRPr lang="it-IT" sz="14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just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</a:pP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  Stampato in casa con una vecchia 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Pedalina 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tipografica, esso diventerà, nell’arco degli anni 1958-1959, un ricchissimo 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Diario di Appunti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 meglio alla fine sottotitolato con ...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ed altri Riflessi di Vita, d’Arte e d’Ambiente della Poetessa </a:t>
            </a:r>
            <a:r>
              <a:rPr lang="it-IT" sz="1800" i="1" kern="1400" dirty="0" err="1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Netina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: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libro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che andrà in mano a pochi essendo stato stampato e rilegato 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...pro se et </a:t>
            </a:r>
            <a:r>
              <a:rPr lang="it-IT" sz="1800" i="1" kern="1400" dirty="0" err="1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suis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 Amicis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.</a:t>
            </a:r>
            <a:r>
              <a:rPr lang="it-IT" sz="14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77957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8389CC-08A8-95AD-EC8B-4687B7648C2D}"/>
              </a:ext>
            </a:extLst>
          </p:cNvPr>
          <p:cNvSpPr txBox="1"/>
          <p:nvPr/>
        </p:nvSpPr>
        <p:spPr>
          <a:xfrm>
            <a:off x="851769" y="1162984"/>
            <a:ext cx="10772383" cy="5311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</a:pP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  In questa edizione ho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cambiato quel titolo 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alla luce del fatto inoppugnabile che tutti - dopo Gino Raya e Francesco Lombardo - chi 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più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chi 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meno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, 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prima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o 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dopo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le mie 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Poesie scelte di Mariannina Coffa 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del 1987,      ripeto tutti - Biografi, Critici ed Editori col sottoscritto in testa - abbiamo ben 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conosciuto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o 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saputo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di questo lavoro: e, tuttavia, pur tralasciando la nutritissima produzione su Mariannina Coffa dall’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Ottocento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alla prima metà del 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Novecento,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dal secondo 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Dopoguerra 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molti di noi ...lo abbiamo svogliatamente 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bypassato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mentre 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molti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 lo 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plagiavano sotterraneamente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fingendo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d’ignorarlo o ...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scopiazzandolo  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in pagine spacciate per ...</a:t>
            </a:r>
            <a:r>
              <a:rPr lang="it-IT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inedite </a:t>
            </a: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! </a:t>
            </a:r>
          </a:p>
          <a:p>
            <a:pPr marL="0" marR="0" indent="0" algn="just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</a:pPr>
            <a:endParaRPr lang="it-IT" b="1" kern="1400" dirty="0">
              <a:solidFill>
                <a:srgbClr val="000000"/>
              </a:solidFill>
              <a:latin typeface="Berlin Sans FB" panose="020E0602020502020306" pitchFamily="34" charset="0"/>
            </a:endParaRPr>
          </a:p>
          <a:p>
            <a:pPr marL="0" marR="0" indent="0" algn="just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</a:pPr>
            <a:endParaRPr lang="it-IT" b="1" kern="1400" dirty="0">
              <a:ln>
                <a:noFill/>
              </a:ln>
              <a:solidFill>
                <a:srgbClr val="000000"/>
              </a:solidFill>
              <a:effectLst/>
              <a:latin typeface="Berlin Sans FB" panose="020E0602020502020306" pitchFamily="34" charset="0"/>
            </a:endParaRP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</a:pPr>
            <a:r>
              <a:rPr lang="it-IT" sz="2000" b="1" kern="1400" dirty="0">
                <a:ln>
                  <a:noFill/>
                </a:ln>
                <a:solidFill>
                  <a:srgbClr val="800000"/>
                </a:solidFill>
                <a:effectLst/>
                <a:latin typeface="Aptos ExtraBold" panose="020B0004020202020204" pitchFamily="34" charset="0"/>
              </a:rPr>
              <a:t>                        </a:t>
            </a:r>
            <a:r>
              <a:rPr lang="it-IT" sz="2000" b="1" u="sng" kern="1400" dirty="0">
                <a:ln>
                  <a:noFill/>
                </a:ln>
                <a:solidFill>
                  <a:srgbClr val="800000"/>
                </a:solidFill>
                <a:effectLst/>
                <a:latin typeface="Aptos ExtraBold" panose="020B0004020202020204" pitchFamily="34" charset="0"/>
              </a:rPr>
              <a:t>CLICCA: ...SEGUE TUTTO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</a:pPr>
            <a:r>
              <a:rPr lang="it-IT" sz="2000" b="1" kern="1400" dirty="0">
                <a:ln>
                  <a:noFill/>
                </a:ln>
                <a:solidFill>
                  <a:srgbClr val="800000"/>
                </a:solidFill>
                <a:effectLst/>
                <a:latin typeface="Aptos ExtraBold" panose="020B0004020202020204" pitchFamily="34" charset="0"/>
              </a:rPr>
              <a:t>                  </a:t>
            </a:r>
            <a:r>
              <a:rPr lang="it-IT" sz="2000" b="1" u="sng" kern="1400" dirty="0">
                <a:ln>
                  <a:noFill/>
                </a:ln>
                <a:solidFill>
                  <a:srgbClr val="800000"/>
                </a:solidFill>
                <a:effectLst/>
                <a:latin typeface="Aptos ExtraBold" panose="020B0004020202020204" pitchFamily="34" charset="0"/>
              </a:rPr>
              <a:t>NELLA PREFAZIONE QUI IN PDF:</a:t>
            </a:r>
          </a:p>
          <a:p>
            <a:pPr marL="0" marR="0" indent="0" algn="ctr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</a:pPr>
            <a:endParaRPr lang="it-IT" sz="2000" b="1" u="sng" kern="1400" dirty="0">
              <a:ln>
                <a:noFill/>
              </a:ln>
              <a:solidFill>
                <a:srgbClr val="000000"/>
              </a:solidFill>
              <a:effectLst/>
              <a:latin typeface="Aptos ExtraBold" panose="020B0004020202020204" pitchFamily="34" charset="0"/>
            </a:endParaRP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b="1" kern="1400" dirty="0">
                <a:ln>
                  <a:noFill/>
                </a:ln>
                <a:solidFill>
                  <a:srgbClr val="000000"/>
                </a:solidFill>
                <a:effectLst/>
                <a:latin typeface="Aptos ExtraBold" panose="020B0004020202020204" pitchFamily="34" charset="0"/>
              </a:rPr>
              <a:t> </a:t>
            </a: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b="1" kern="1400" dirty="0">
                <a:ln>
                  <a:noFill/>
                </a:ln>
                <a:solidFill>
                  <a:srgbClr val="000000"/>
                </a:solidFill>
                <a:effectLst/>
                <a:latin typeface="Aptos ExtraBold" panose="020B0004020202020204" pitchFamily="34" charset="0"/>
              </a:rPr>
              <a:t> </a:t>
            </a:r>
          </a:p>
        </p:txBody>
      </p:sp>
      <p:graphicFrame>
        <p:nvGraphicFramePr>
          <p:cNvPr id="4" name="Oggetto 3">
            <a:hlinkClick r:id="rId3" action="ppaction://hlinkfile"/>
            <a:extLst>
              <a:ext uri="{FF2B5EF4-FFF2-40B4-BE49-F238E27FC236}">
                <a16:creationId xmlns:a16="http://schemas.microsoft.com/office/drawing/2014/main" id="{2379380B-F256-0CD1-49D2-1E8A71CFD3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7607512"/>
              </p:ext>
            </p:extLst>
          </p:nvPr>
        </p:nvGraphicFramePr>
        <p:xfrm>
          <a:off x="6619918" y="3320686"/>
          <a:ext cx="2513196" cy="3265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990751" imgH="5676676" progId="Acrobat.Document.DC">
                  <p:embed/>
                </p:oleObj>
              </mc:Choice>
              <mc:Fallback>
                <p:oleObj name="Acrobat Document" r:id="rId4" imgW="3990751" imgH="567667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19918" y="3320686"/>
                        <a:ext cx="2513196" cy="3265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8736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C56E6DC5-088C-91B3-5B46-4E88F0ABB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383" y="872445"/>
            <a:ext cx="3615646" cy="492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1630363" lvl="0" indent="0" algn="ctr" defTabSz="914400" rtl="0" eaLnBrk="0" fontAlgn="base" latinLnBrk="0" hangingPunct="0">
              <a:lnSpc>
                <a:spcPct val="100000"/>
              </a:lnSpc>
              <a:spcBef>
                <a:spcPts val="15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900" b="1" i="0" u="none" strike="noStrike" cap="none" normalizeH="0" baseline="0" dirty="0">
                <a:ln>
                  <a:noFill/>
                </a:ln>
                <a:solidFill>
                  <a:srgbClr val="A50021"/>
                </a:solidFill>
                <a:effectLst/>
                <a:latin typeface="Arial Rounded MT Bold" panose="020F0704030504030204" pitchFamily="34" charset="0"/>
              </a:rPr>
              <a:t>                               CAPITOLO PRIMO</a:t>
            </a:r>
            <a:endParaRPr kumimoji="0" lang="it-IT" altLang="it-IT" sz="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Arial Rounded MT Bold" panose="020F0704030504030204" pitchFamily="34" charset="0"/>
              </a:rPr>
              <a:t>MARIANNINA  COFFA  CARUSO  E LA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Arial Rounded MT Bold" panose="020F0704030504030204" pitchFamily="34" charset="0"/>
              </a:rPr>
              <a:t>POETESSA  CONCETTA  SAMMARTINO  IN  FILETI</a:t>
            </a:r>
            <a:endParaRPr kumimoji="0" lang="it-IT" altLang="it-IT" sz="1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 Rounded MT Bold" panose="020F0704030504030204" pitchFamily="34" charset="0"/>
            </a:endParaRPr>
          </a:p>
          <a:p>
            <a:pPr marL="0" marR="3175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3B3428"/>
                </a:solidFill>
                <a:effectLst/>
                <a:latin typeface="Times New Roman" panose="02020603050405020304" pitchFamily="18" charset="0"/>
              </a:rPr>
              <a:t>   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La signora Eleonora Melodia, prima di morire, affidò i manoscritti e le carte di  famiglia del marito - il compianto amico '</a:t>
            </a:r>
            <a:r>
              <a:rPr kumimoji="0" lang="it-IT" altLang="it-IT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Nzulu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Coffa, al quale dedicai  </a:t>
            </a:r>
            <a:r>
              <a:rPr kumimoji="0" lang="it-IT" altLang="it-IT" sz="11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Munnu</a:t>
            </a:r>
            <a:r>
              <a:rPr kumimoji="0" lang="it-IT" altLang="it-IT" sz="11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peni e gioi mei 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scritto in prigione nel 1944 - al mio amatissimo zio prof. Giuseppe Mazza; alla morte di quest'ultimo, il figlio Domenico me li passò; fra quei preziosi cimeli ho rinvenuta una lirica che la chiara poetessa Concetta Sammartino </a:t>
            </a:r>
            <a:r>
              <a:rPr kumimoji="0" lang="it-IT" altLang="it-IT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Ramondetta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in Fileti dedicò alla nostra poetessa Mariannina Coffa. </a:t>
            </a:r>
          </a:p>
          <a:p>
            <a:pPr marL="0" marR="3175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  La lirica accende un importante riflesso sulla vita artistica della Nostra appena quattordicenne: credo che valga la pena di studiarla assieme alla risposta ed all'                    ambiente di quest'ultima.  Eccone il testo:</a:t>
            </a:r>
          </a:p>
          <a:p>
            <a:pPr marL="0" marR="3175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0" marR="3175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2841F6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26603D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26603D"/>
                </a:solidFill>
                <a:effectLst/>
                <a:latin typeface="Arial Rounded MT Bold" panose="020F0704030504030204" pitchFamily="34" charset="0"/>
              </a:rPr>
              <a:t>A MARIANNINA COFFA CARUSO                                                                      CONCETTA SAMMARTINO                                                RAMONDETTA IN FILETI</a:t>
            </a:r>
          </a:p>
          <a:p>
            <a:pPr marL="0" marR="3175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500" b="0" i="0" u="none" strike="noStrike" cap="none" normalizeH="0" baseline="0" dirty="0">
              <a:ln>
                <a:noFill/>
              </a:ln>
              <a:solidFill>
                <a:srgbClr val="26603D"/>
              </a:solidFill>
              <a:effectLst/>
              <a:latin typeface="Arial Rounded MT Bold" panose="020F0704030504030204" pitchFamily="34" charset="0"/>
            </a:endParaRPr>
          </a:p>
          <a:p>
            <a:pPr marL="0" marR="15875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 </a:t>
            </a:r>
          </a:p>
          <a:p>
            <a:pPr marL="0" marR="15875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 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Così, così nell'estasi  </a:t>
            </a:r>
          </a:p>
          <a:p>
            <a:pPr marL="0" marR="15875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d'un'alta idea rapita </a:t>
            </a:r>
          </a:p>
          <a:p>
            <a:pPr marL="0" marR="15875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intesi i primi palpiti </a:t>
            </a:r>
          </a:p>
          <a:p>
            <a:pPr marL="0" marR="15875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d'amor, di nuova vita, </a:t>
            </a:r>
          </a:p>
          <a:p>
            <a:pPr marL="0" marR="15875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 e vidi un campo roseo </a:t>
            </a:r>
          </a:p>
          <a:p>
            <a:pPr marL="0" marR="15875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aprirsi innanzi  a me.</a:t>
            </a:r>
          </a:p>
          <a:p>
            <a:pPr marL="0" marR="15875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99B673F7-1DD4-DC93-3761-112F6D8A2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541" y="1184802"/>
            <a:ext cx="3173413" cy="4697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D361363-3967-979A-3386-9F17605A1372}"/>
              </a:ext>
            </a:extLst>
          </p:cNvPr>
          <p:cNvSpPr txBox="1"/>
          <p:nvPr/>
        </p:nvSpPr>
        <p:spPr>
          <a:xfrm>
            <a:off x="5059134" y="1608181"/>
            <a:ext cx="2609851" cy="4193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LA PRIMA PAGINA DEL TESTO</a:t>
            </a:r>
          </a:p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CON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L’INCIPIT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DELLA POESIA DELLA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FILETI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DEDICATA A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MARIANNINA COFFA,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QUI A DESTRA NELLE VESTI DI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POETESSA.</a:t>
            </a:r>
          </a:p>
        </p:txBody>
      </p:sp>
    </p:spTree>
    <p:extLst>
      <p:ext uri="{BB962C8B-B14F-4D97-AF65-F5344CB8AC3E}">
        <p14:creationId xmlns:p14="http://schemas.microsoft.com/office/powerpoint/2010/main" val="3114951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F358A4C1-049D-6717-65C8-4AA3B8A7C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457" y="344488"/>
            <a:ext cx="3287486" cy="550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15875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12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Segui animosa: all' invido 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stranier </a:t>
            </a:r>
            <a:r>
              <a:rPr kumimoji="0" lang="it-IT" altLang="it-IT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gridin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le rime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ché non si prostra il genio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se rio dolor ne opprime,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ché in noi perenne, vivida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scintilla piove il ciel.</a:t>
            </a:r>
          </a:p>
          <a:p>
            <a:pPr marL="0" marR="15875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13.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Segni, ma pur nell'impeto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dell'estro e degli affetti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sceglier non de' sì  rapida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imagini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e concetti.  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Medita pria; più splendido 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sarà il tuo canto allor.</a:t>
            </a:r>
          </a:p>
          <a:p>
            <a:pPr marL="0" marR="15875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14.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Medita e scrivi: un palpito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de' nostri </a:t>
            </a:r>
            <a:r>
              <a:rPr kumimoji="0" lang="it-IT" altLang="it-IT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cor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' sarai;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tu vendicar l'Italia 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coi carmi  </a:t>
            </a:r>
            <a:r>
              <a:rPr kumimoji="0" lang="it-IT" altLang="it-IT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almen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potrai 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 sulle tempie cingere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sudato, eterno allor.</a:t>
            </a:r>
            <a:r>
              <a:rPr kumimoji="0" lang="it-IT" altLang="it-IT" sz="11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</a:t>
            </a:r>
            <a:r>
              <a:rPr kumimoji="0" lang="it-IT" altLang="it-IT" sz="10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                                                                                           </a:t>
            </a:r>
          </a:p>
          <a:p>
            <a:pPr marL="0" marR="15875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                                                                      </a:t>
            </a:r>
            <a:r>
              <a:rPr kumimoji="0" lang="it-IT" altLang="it-IT" sz="11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Agosto 1855</a:t>
            </a:r>
            <a:endParaRPr kumimoji="0" lang="it-IT" altLang="it-IT" sz="1100" b="0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8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8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  La poetessa   Concetta Sammartino </a:t>
            </a:r>
            <a:r>
              <a:rPr kumimoji="0" lang="it-IT" altLang="it-IT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Ramondetta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                  in Fileti, aveva 26 anni quando ebbe   a scrivere i  versi  su riportati. Mariannina Coffa  ne aveva appena 14 quando, ricevutili, rispose con la poesia di cui a pag. 42 dei  </a:t>
            </a:r>
            <a:r>
              <a:rPr kumimoji="0" lang="it-IT" altLang="it-IT" sz="11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Nuovi Canti,  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Edizione  Spagnoli  di Noto, 1859,   e che qui seguono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682F"/>
                </a:solidFill>
                <a:effectLst/>
                <a:latin typeface="Georgia" panose="02040502050405020303" pitchFamily="18" charset="0"/>
              </a:rPr>
              <a:t>:</a:t>
            </a:r>
            <a:endParaRPr kumimoji="0" lang="it-IT" altLang="it-IT" sz="1200" b="0" i="0" u="none" strike="noStrike" cap="none" normalizeH="0" baseline="0" dirty="0">
              <a:ln>
                <a:noFill/>
              </a:ln>
              <a:solidFill>
                <a:srgbClr val="00682F"/>
              </a:solidFill>
              <a:effectLst/>
              <a:latin typeface="Georgia" panose="02040502050405020303" pitchFamily="18" charset="0"/>
            </a:endParaRP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AD35D068-8183-3C81-2A36-DF6787298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5315" y="228032"/>
            <a:ext cx="4068309" cy="59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141288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26603D"/>
                </a:solidFill>
                <a:effectLst/>
                <a:latin typeface="Arial Rounded MT Bold" panose="020F0704030504030204" pitchFamily="34" charset="0"/>
              </a:rPr>
              <a:t>RISPOSTA ALLA POESIA DELLA EGREGIA SIGNORA                                                                     CONCETTA SAMMARTINO, RAMONDETTA IN FILETI.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312D23"/>
                </a:solidFill>
                <a:effectLst/>
                <a:latin typeface="Times New Roman" panose="02020603050405020304" pitchFamily="18" charset="0"/>
              </a:rPr>
              <a:t>   </a:t>
            </a:r>
            <a:endParaRPr kumimoji="0" lang="it-IT" altLang="it-IT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Medito, scrivo, e palpito 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dell'alme muse accanto, 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mentre, </a:t>
            </a:r>
            <a:r>
              <a:rPr kumimoji="0" lang="it-IT" altLang="it-IT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oSicana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fervida, 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oggi mi sproni al canto;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sorvoli all'alto Vero,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sorvoli  al mio pensiero, 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onde scaldarsi e accendersi 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del suo celeste amor.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A me volgesti tenere,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ma non </a:t>
            </a:r>
            <a:r>
              <a:rPr kumimoji="0" lang="it-IT" altLang="it-IT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mertate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rime;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spesso dei carmi al sonito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arcano Dio s'esprime..... 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 noi perenne brilla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del cielo una scintilla...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Per Dio! il Sicano genio,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no,   non è spento ancor.</a:t>
            </a:r>
            <a:endParaRPr kumimoji="0" lang="it-IT" altLang="it-IT" sz="5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5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Dalle viltà del  secolo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ben esser può sopito;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ma  poi risplende libero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di serti redimito;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s'erge sull'aure molli,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bacia gli opimi colli,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sa una ghirlanda  intessere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al merto e alla virtù.</a:t>
            </a:r>
            <a:endParaRPr kumimoji="0" lang="it-IT" altLang="it-IT" sz="5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Vola sui vasti e rosei 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sentier della speranza; 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vede nell'ampie tenebre 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la vita che si avanza,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sogna guerrieri e vati,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sprezza gli avversi fati; 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come presente immagine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rimira ciò che fu.</a:t>
            </a: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15875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1" u="none" strike="noStrike" cap="none" normalizeH="0" baseline="0" dirty="0">
              <a:ln>
                <a:noFill/>
              </a:ln>
              <a:solidFill>
                <a:srgbClr val="746954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88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E556EB4-3E4A-9D17-3903-3BC74C2FCCCA}"/>
              </a:ext>
            </a:extLst>
          </p:cNvPr>
          <p:cNvSpPr txBox="1"/>
          <p:nvPr/>
        </p:nvSpPr>
        <p:spPr>
          <a:xfrm>
            <a:off x="4791074" y="1332047"/>
            <a:ext cx="2609851" cy="3778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LA CONCLUSIONE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DELLA POESIA DELLA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FILETI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DEDICATA A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MARIANNINA COFFA.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QUI A DESTRA LA RISPOSTA IN VERSI DELLA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POETESSA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IL 13 OTTOBRE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1855.</a:t>
            </a:r>
          </a:p>
        </p:txBody>
      </p:sp>
    </p:spTree>
    <p:extLst>
      <p:ext uri="{BB962C8B-B14F-4D97-AF65-F5344CB8AC3E}">
        <p14:creationId xmlns:p14="http://schemas.microsoft.com/office/powerpoint/2010/main" val="14216260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20C645C6-D293-997B-2334-B88261449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917" y="424543"/>
            <a:ext cx="4367212" cy="586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-</a:t>
            </a:r>
            <a:r>
              <a:rPr kumimoji="0" lang="it-IT" altLang="it-IT" sz="1000" b="1" i="1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 Capitolo </a:t>
            </a:r>
            <a:r>
              <a:rPr kumimoji="0" lang="it-IT" altLang="it-IT" sz="12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29</a:t>
            </a:r>
            <a:r>
              <a:rPr kumimoji="0" lang="it-IT" altLang="it-IT" sz="1000" b="1" i="1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°</a:t>
            </a: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- Gli </a:t>
            </a:r>
            <a:r>
              <a:rPr kumimoji="0" lang="it-IT" altLang="it-IT" sz="1000" b="1" i="1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Ultimi versi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....................................................... 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Arial Rounded MT Bold" panose="020F0704030504030204" pitchFamily="34" charset="0"/>
              </a:rPr>
              <a:t>pag.  264 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Rounded MT Bold" panose="020F0704030504030204" pitchFamily="34" charset="0"/>
              </a:rPr>
              <a:t>             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“ Ultimi versi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fu composto negli ultimi giorni di terrena sofferenza, quando il Vate                                            -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dice Lombardo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-  nella certezza che sgorga dal verso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or che m'accingo all'ultimo viaggio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era esacerbato dalla lontananza dei figli, del marito, dei parenti, degli amici: è in codesti   tragici momenti che il Vate, con stupefacente controllo, scrive all'amico e con inalterata serenità rimpiange di aver gridato al deserto. ...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Ma il celeste Amore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è, più che altro, il cuore del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Messaggio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ed il dolore la Scala per raggiungerlo... Pertanto</a:t>
            </a:r>
            <a:r>
              <a:rPr kumimoji="0" lang="it-IT" altLang="it-IT" sz="1100" b="1" i="0" u="none" strike="noStrike" cap="none" normalizeH="0" baseline="0" dirty="0">
                <a:ln>
                  <a:noFill/>
                </a:ln>
                <a:solidFill>
                  <a:srgbClr val="77354B"/>
                </a:solidFill>
                <a:effectLst/>
                <a:latin typeface="Georgia" panose="02040502050405020303" pitchFamily="18" charset="0"/>
              </a:rPr>
              <a:t>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il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Messaggio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viene                                                                             sintetizzato dall’Autore nella Triade:                                                                                                              </a:t>
            </a:r>
            <a:r>
              <a:rPr kumimoji="0" lang="it-IT" altLang="it-IT" sz="9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Georgia" panose="02040502050405020303" pitchFamily="18" charset="0"/>
              </a:rPr>
              <a:t>Dio</a:t>
            </a:r>
            <a:r>
              <a:rPr kumimoji="0" lang="it-IT" altLang="it-IT" sz="9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kumimoji="0" lang="it-IT" altLang="it-IT" sz="9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Georgia" panose="02040502050405020303" pitchFamily="18" charset="0"/>
              </a:rPr>
              <a:t>Umanità </a:t>
            </a:r>
            <a:r>
              <a:rPr kumimoji="0" lang="it-IT" altLang="it-IT" sz="9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Georgia" panose="02040502050405020303" pitchFamily="18" charset="0"/>
              </a:rPr>
              <a:t>ed </a:t>
            </a:r>
            <a:r>
              <a:rPr kumimoji="0" lang="it-IT" altLang="it-IT" sz="9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Georgia" panose="02040502050405020303" pitchFamily="18" charset="0"/>
              </a:rPr>
              <a:t>Universo</a:t>
            </a:r>
            <a:r>
              <a:rPr kumimoji="0" lang="it-IT" altLang="it-IT" sz="9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Georgia" panose="02040502050405020303" pitchFamily="18" charset="0"/>
              </a:rPr>
              <a:t> sono </a:t>
            </a:r>
            <a:r>
              <a:rPr kumimoji="0" lang="it-IT" altLang="it-IT" sz="9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Georgia" panose="02040502050405020303" pitchFamily="18" charset="0"/>
              </a:rPr>
              <a:t>Uno</a:t>
            </a:r>
            <a:r>
              <a:rPr kumimoji="0" lang="it-IT" altLang="it-IT" sz="9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Georgia" panose="02040502050405020303" pitchFamily="18" charset="0"/>
              </a:rPr>
              <a:t> per virtù di </a:t>
            </a:r>
            <a:r>
              <a:rPr kumimoji="0" lang="it-IT" altLang="it-IT" sz="9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Georgia" panose="02040502050405020303" pitchFamily="18" charset="0"/>
              </a:rPr>
              <a:t>Amore</a:t>
            </a:r>
            <a:r>
              <a:rPr kumimoji="0" lang="it-IT" altLang="it-IT" sz="800" b="1" i="1" u="sng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Georgia" panose="02040502050405020303" pitchFamily="18" charset="0"/>
              </a:rPr>
              <a:t>.</a:t>
            </a:r>
            <a:r>
              <a:rPr kumimoji="0" lang="it-IT" altLang="it-IT" sz="8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Georgia" panose="02040502050405020303" pitchFamily="18" charset="0"/>
              </a:rPr>
              <a:t> </a:t>
            </a:r>
            <a:endParaRPr kumimoji="0" lang="it-IT" altLang="it-IT" sz="900" b="1" i="0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Georgia" panose="02040502050405020303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rial Rounded MT Bold" panose="020F0704030504030204" pitchFamily="34" charset="0"/>
              </a:rPr>
              <a:t>- </a:t>
            </a: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Constantia" panose="02030602050306030303" pitchFamily="18" charset="0"/>
              </a:rPr>
              <a:t>Seconda </a:t>
            </a:r>
            <a:r>
              <a:rPr kumimoji="0" lang="it-IT" altLang="it-IT" sz="1000" b="1" i="1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Constantia" panose="02030602050306030303" pitchFamily="18" charset="0"/>
              </a:rPr>
              <a:t>Provvisoria Conclusione </a:t>
            </a: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Constantia" panose="02030602050306030303" pitchFamily="18" charset="0"/>
              </a:rPr>
              <a:t>dell’Autore*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Constantia" panose="02030602050306030303" pitchFamily="18" charset="0"/>
              </a:rPr>
              <a:t>..............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Constantia" panose="02030602050306030303" pitchFamily="18" charset="0"/>
              </a:rPr>
              <a:t>.......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rial Rounded MT Bold" panose="020F0704030504030204" pitchFamily="34" charset="0"/>
              </a:rPr>
              <a:t>pag.  266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“ Mariannina Coffa -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conclude l’Autore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- fu improvvisatrice fino a 14 anni; il precoce,                                   luminoso pensiero, la brama di cantar per la Patria, la squisita tempra di artista e la                    tetragona volontà la formarono Poetessa d'eletta e schietta vena, tale da primeggiare fra                  le migliori del suo tempo. Ma la Vita le fu noverca, e l'obbligò a forzata inazione estrosa. L'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alto Concetto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dell'Amore fu, come Essa disse dell'Amicizia,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la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sua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tomba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e la sua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croce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;                   il non aver trovato in terra il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suo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Ideale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, la conquistò alla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Visione Platonica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e quindi al                     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suo celeste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Amore. La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Poetessa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ne fu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sublimata” 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Ma Lombardo ...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continua ancora...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Arial Rounded MT Bold" panose="020F0704030504030204" pitchFamily="34" charset="0"/>
              </a:rPr>
              <a:t>- </a:t>
            </a:r>
            <a:r>
              <a:rPr kumimoji="0" lang="it-IT" altLang="it-IT" sz="1000" b="1" i="1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Capitolo </a:t>
            </a:r>
            <a:r>
              <a:rPr kumimoji="0" lang="it-IT" altLang="it-IT" sz="12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30</a:t>
            </a:r>
            <a:r>
              <a:rPr kumimoji="0" lang="it-IT" altLang="it-IT" sz="1000" b="1" i="1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°</a:t>
            </a: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- Autografi inediti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...................................................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Arial Rounded MT Bold" panose="020F0704030504030204" pitchFamily="34" charset="0"/>
              </a:rPr>
              <a:t>pag.  267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alibri" panose="020F0502020204030204" pitchFamily="34" charset="0"/>
              </a:rPr>
              <a:t> 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              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       Il capitolo conclude davvero questo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Zibaldone Notigiano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del Lombardo con</a:t>
            </a:r>
            <a:r>
              <a:rPr kumimoji="0" lang="it-IT" altLang="it-IT" sz="1000" b="1" i="1" u="none" strike="noStrike" cap="none" normalizeH="0" baseline="0" dirty="0">
                <a:ln>
                  <a:noFill/>
                </a:ln>
                <a:solidFill>
                  <a:srgbClr val="99053D"/>
                </a:solidFill>
                <a:effectLst/>
                <a:latin typeface="Arial Narrow" panose="020B0606020202030204" pitchFamily="34" charset="0"/>
              </a:rPr>
              <a:t>                                                                                                                                                             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it-IT" altLang="it-IT" sz="1000" b="1" i="1" u="none" strike="noStrike" cap="none" normalizeH="0" baseline="0" dirty="0">
                <a:ln>
                  <a:noFill/>
                </a:ln>
                <a:solidFill>
                  <a:srgbClr val="99053D"/>
                </a:solidFill>
                <a:effectLst/>
                <a:latin typeface="Arial Narrow" panose="020B0606020202030204" pitchFamily="34" charset="0"/>
              </a:rPr>
              <a:t>- LETTERE</a:t>
            </a: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99053D"/>
                </a:solidFill>
                <a:effectLst/>
                <a:latin typeface="Arial Narrow" panose="020B0606020202030204" pitchFamily="34" charset="0"/>
              </a:rPr>
              <a:t> di:</a:t>
            </a: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2841F6"/>
                </a:solidFill>
                <a:effectLst/>
                <a:latin typeface="Arial Narrow" panose="020B0606020202030204" pitchFamily="34" charset="0"/>
              </a:rPr>
              <a:t> - Ascenso all’avv. Salvatore Coffa </a:t>
            </a: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99053D"/>
                </a:solidFill>
                <a:effectLst/>
                <a:latin typeface="Arial Narrow" panose="020B0606020202030204" pitchFamily="34" charset="0"/>
              </a:rPr>
              <a:t>- 6 Novembre 1859                    </a:t>
            </a: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2841F6"/>
                </a:solidFill>
                <a:effectLst/>
                <a:latin typeface="Arial Narrow" panose="020B0606020202030204" pitchFamily="34" charset="0"/>
              </a:rPr>
              <a:t>                         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2841F6"/>
                </a:solidFill>
                <a:effectLst/>
                <a:latin typeface="Arial Narrow" panose="020B0606020202030204" pitchFamily="34" charset="0"/>
              </a:rPr>
              <a:t>         - Ascenso a Mariannina </a:t>
            </a: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99053D"/>
                </a:solidFill>
                <a:effectLst/>
                <a:latin typeface="Arial Narrow" panose="020B0606020202030204" pitchFamily="34" charset="0"/>
              </a:rPr>
              <a:t>- 6 Novembre 1859</a:t>
            </a:r>
          </a:p>
          <a:p>
            <a:pPr marL="0" marR="23813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 Narrow" panose="020B0606020202030204" pitchFamily="34" charset="0"/>
              </a:rPr>
              <a:t>- LETTERE</a:t>
            </a: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sz="10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 Narrow" panose="020B0606020202030204" pitchFamily="34" charset="0"/>
              </a:rPr>
              <a:t>AD ASCENSO </a:t>
            </a: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99053D"/>
                </a:solidFill>
                <a:effectLst/>
                <a:latin typeface="Arial Narrow" panose="020B0606020202030204" pitchFamily="34" charset="0"/>
              </a:rPr>
              <a:t>di MARIANNINA </a:t>
            </a: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 Narrow" panose="020B0606020202030204" pitchFamily="34" charset="0"/>
              </a:rPr>
              <a:t>da Noto del</a:t>
            </a: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2841F6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rial Narrow" panose="020B0606020202030204" pitchFamily="34" charset="0"/>
              </a:rPr>
              <a:t>6 -15 - 23 - 24 - 26 - 28 -                                 e due del 29 Novembre 1859 </a:t>
            </a:r>
            <a:r>
              <a:rPr kumimoji="0" lang="it-IT" altLang="it-IT" sz="12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Arial Narrow" panose="020B0606020202030204" pitchFamily="34" charset="0"/>
              </a:rPr>
              <a:t>...</a:t>
            </a: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Arial Narrow" panose="020B0606020202030204" pitchFamily="34" charset="0"/>
              </a:rPr>
              <a:t>nonché altri </a:t>
            </a:r>
            <a:r>
              <a:rPr kumimoji="0" lang="it-IT" altLang="it-IT" sz="1200" b="1" i="1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Arial Narrow" panose="020B0606020202030204" pitchFamily="34" charset="0"/>
              </a:rPr>
              <a:t>Autografi</a:t>
            </a:r>
            <a:r>
              <a:rPr kumimoji="0" lang="it-IT" altLang="it-IT" sz="12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Arial Narrow" panose="020B0606020202030204" pitchFamily="34" charset="0"/>
              </a:rPr>
              <a:t>:                                                                      </a:t>
            </a:r>
            <a:r>
              <a:rPr kumimoji="0" lang="it-IT" altLang="it-IT" sz="12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 Narrow" panose="020B0606020202030204" pitchFamily="34" charset="0"/>
              </a:rPr>
              <a:t> - </a:t>
            </a: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 Narrow" panose="020B0606020202030204" pitchFamily="34" charset="0"/>
              </a:rPr>
              <a:t>Inno - Voti e sospiri - A Giorgio Ruta - O Patria mia! - Ad un ritratto.                       </a:t>
            </a:r>
          </a:p>
          <a:p>
            <a:pPr marL="0" marR="15875" lvl="0" indent="0" algn="ctr" defTabSz="914400" rtl="0" eaLnBrk="0" fontAlgn="base" latinLnBrk="0" hangingPunct="0">
              <a:lnSpc>
                <a:spcPct val="100000"/>
              </a:lnSpc>
              <a:spcBef>
                <a:spcPts val="5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1" i="1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Constantia" panose="02030602050306030303" pitchFamily="18" charset="0"/>
              </a:rPr>
              <a:t>*</a:t>
            </a:r>
            <a:r>
              <a:rPr kumimoji="0" lang="it-IT" altLang="it-IT" sz="9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kumimoji="0" lang="it-IT" altLang="it-IT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Diciamo “</a:t>
            </a:r>
            <a:r>
              <a:rPr kumimoji="0" lang="it-IT" altLang="it-IT" sz="9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seconda” provvisoria Conclusione</a:t>
            </a:r>
            <a:r>
              <a:rPr kumimoji="0" lang="it-IT" altLang="it-IT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 perché l’Autore  - pur avendo                posta la parola FINE - non conclude ma ...prosegue la sua opera allegando                    altre pagine di </a:t>
            </a:r>
            <a:r>
              <a:rPr kumimoji="0" lang="it-IT" altLang="it-IT" sz="9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Ravie" panose="04040805050809020602" pitchFamily="82" charset="0"/>
              </a:rPr>
              <a:t>Autografi Inediti </a:t>
            </a:r>
            <a:r>
              <a:rPr kumimoji="0" lang="it-IT" altLang="it-IT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che seguono sino alla vera fine</a:t>
            </a:r>
            <a:r>
              <a:rPr kumimoji="0" lang="it-IT" altLang="it-IT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Rounded MT Bold" panose="020F0704030504030204" pitchFamily="34" charset="0"/>
              </a:rPr>
              <a:t>.</a:t>
            </a:r>
          </a:p>
          <a:p>
            <a:pPr marL="0" marR="15875" lvl="0" indent="0" algn="ctr" defTabSz="914400" rtl="0" eaLnBrk="0" fontAlgn="base" latinLnBrk="0" hangingPunct="0">
              <a:lnSpc>
                <a:spcPct val="100000"/>
              </a:lnSpc>
              <a:spcBef>
                <a:spcPts val="5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Rounded MT Bold" panose="020F0704030504030204" pitchFamily="34" charset="0"/>
              </a:rPr>
              <a:t>________________________________</a:t>
            </a:r>
          </a:p>
          <a:p>
            <a:pPr marL="0" marR="15875" lvl="0" indent="0" algn="ctr" defTabSz="914400" rtl="0" eaLnBrk="0" fontAlgn="base" latinLnBrk="0" hangingPunct="0">
              <a:lnSpc>
                <a:spcPct val="100000"/>
              </a:lnSpc>
              <a:spcBef>
                <a:spcPts val="5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9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 Rounded MT Bold" panose="020F0704030504030204" pitchFamily="34" charset="0"/>
            </a:endParaRPr>
          </a:p>
          <a:p>
            <a:pPr marL="0" marR="23813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lgerian" panose="04020705040A02060702" pitchFamily="82" charset="0"/>
              </a:rPr>
              <a:t>nota finale:</a:t>
            </a: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sz="900" b="1" i="1" u="sng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 Narrow" panose="020B0606020202030204" pitchFamily="34" charset="0"/>
              </a:rPr>
              <a:t>Anch’io</a:t>
            </a:r>
            <a:r>
              <a:rPr kumimoji="0" lang="it-IT" altLang="it-IT" sz="9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 Narrow" panose="020B0606020202030204" pitchFamily="34" charset="0"/>
              </a:rPr>
              <a:t>, Amico Lettore, come Francesco Lombardo </a:t>
            </a:r>
            <a:r>
              <a:rPr kumimoji="0" lang="it-IT" altLang="it-IT" sz="900" b="1" i="1" u="sng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 Narrow" panose="020B0606020202030204" pitchFamily="34" charset="0"/>
              </a:rPr>
              <a:t>mi scuso</a:t>
            </a:r>
            <a:r>
              <a:rPr kumimoji="0" lang="it-IT" altLang="it-IT" sz="9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sz="9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 Narrow" panose="020B0606020202030204" pitchFamily="34" charset="0"/>
              </a:rPr>
              <a:t>per quello                      che Tu potrai non condividere nei contenuti e nella mia forma espressiva o digitale: ma io                         ti ho solo voluto </a:t>
            </a:r>
            <a:r>
              <a:rPr kumimoji="0" lang="it-IT" altLang="it-IT" sz="900" b="1" i="0" u="sng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 Narrow" panose="020B0606020202030204" pitchFamily="34" charset="0"/>
              </a:rPr>
              <a:t>consegnare </a:t>
            </a:r>
            <a:r>
              <a:rPr kumimoji="0" lang="it-IT" altLang="it-IT" sz="900" b="1" i="1" u="sng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 Narrow" panose="020B0606020202030204" pitchFamily="34" charset="0"/>
              </a:rPr>
              <a:t>un documento su cui </a:t>
            </a:r>
            <a:r>
              <a:rPr kumimoji="0" lang="it-IT" altLang="it-IT" sz="900" b="1" i="0" u="sng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 Narrow" panose="020B0606020202030204" pitchFamily="34" charset="0"/>
              </a:rPr>
              <a:t>e </a:t>
            </a:r>
            <a:r>
              <a:rPr kumimoji="0" lang="it-IT" altLang="it-IT" sz="900" b="1" i="1" u="sng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 Narrow" panose="020B0606020202030204" pitchFamily="34" charset="0"/>
              </a:rPr>
              <a:t>da cui </a:t>
            </a:r>
            <a:r>
              <a:rPr kumimoji="0" lang="it-IT" altLang="it-IT" sz="900" b="1" i="0" u="sng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Arial Narrow" panose="020B0606020202030204" pitchFamily="34" charset="0"/>
              </a:rPr>
              <a:t>ri</a:t>
            </a:r>
            <a:r>
              <a:rPr kumimoji="0" lang="it-IT" altLang="it-IT" sz="900" b="1" i="0" u="sng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 Narrow" panose="020B0606020202030204" pitchFamily="34" charset="0"/>
              </a:rPr>
              <a:t>-tornare a Mariannina Coffa</a:t>
            </a:r>
            <a:r>
              <a:rPr kumimoji="0" lang="it-IT" altLang="it-IT" sz="9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 Narrow" panose="020B0606020202030204" pitchFamily="34" charset="0"/>
              </a:rPr>
              <a:t>!</a:t>
            </a:r>
          </a:p>
          <a:p>
            <a:pPr marL="0" marR="23813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9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 Narrow" panose="020B0606020202030204" pitchFamily="34" charset="0"/>
              </a:rPr>
              <a:t>                              </a:t>
            </a:r>
          </a:p>
          <a:p>
            <a:pPr marL="0" marR="23813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1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Arial Narrow" panose="020B0606020202030204" pitchFamily="34" charset="0"/>
              </a:rPr>
              <a:t>prof. Biagio Iacono 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C7FC1D05-F9FC-242F-8780-556DFD79B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760" y="182561"/>
            <a:ext cx="4378325" cy="610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00" b="1" i="1" u="none" strike="noStrike" cap="none" normalizeH="0" baseline="0" dirty="0">
                <a:ln>
                  <a:noFill/>
                </a:ln>
                <a:solidFill>
                  <a:srgbClr val="9E0000"/>
                </a:solidFill>
                <a:effectLst/>
                <a:latin typeface="Verdana" panose="020B0604030504040204" pitchFamily="34" charset="0"/>
              </a:rPr>
              <a:t>I N D I C E </a:t>
            </a:r>
            <a:endParaRPr kumimoji="0" lang="it-IT" altLang="it-IT" sz="1000" b="1" i="0" u="none" strike="noStrike" cap="none" normalizeH="0" baseline="0" dirty="0">
              <a:ln>
                <a:noFill/>
              </a:ln>
              <a:solidFill>
                <a:srgbClr val="9E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- </a:t>
            </a:r>
            <a:r>
              <a:rPr kumimoji="0" lang="it-IT" altLang="it-IT" sz="1000" b="1" i="1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Prefazione dell’Editore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prof. Biagio Iacono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……..............................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Arial Rounded MT Bold" panose="020F0704030504030204" pitchFamily="34" charset="0"/>
              </a:rPr>
              <a:t>pag. 4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L’Autore di questo libro Francesco Lombardo nacque a Noto il 21  Gennaio 1883                                                    e morì a Firenze il 19 Febbraio 1997. Il suo libro che ristampiamo, difficoltoso per la                                                                straordinaria complessità, è diventato nel tempo una specie di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Zibaldone Notigiano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                                                che scrisse nel 1958-59 per noi, i venturi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Studiosi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od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Amanti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di Mariannina Coffa                                       (Noto,1841-1878) la cui vita di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Donna 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Egli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indaga da provetto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Medium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con amore,                            passione e dottrina incomparabili sì, ma nei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limiti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propri d’un </a:t>
            </a:r>
            <a:r>
              <a:rPr kumimoji="0" lang="it-IT" altLang="it-IT" sz="1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Nuticianu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del primo                                            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Novecento - 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L’Editore lamenta il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plagio pluridecennale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subìto da questo libro...</a:t>
            </a:r>
            <a:endParaRPr kumimoji="0" lang="it-IT" altLang="it-IT" sz="1000" b="0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-</a:t>
            </a: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kumimoji="0" lang="it-IT" altLang="it-IT" sz="1000" b="1" i="0" u="none" strike="noStrike" cap="none" normalizeH="0" baseline="0" dirty="0" err="1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Fr.sco</a:t>
            </a: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 Lombardo, </a:t>
            </a:r>
            <a:r>
              <a:rPr kumimoji="0" lang="it-IT" altLang="it-IT" sz="1000" b="1" i="1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Medium e Spiritista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 prof. Marinella Fiume 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...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Arial Rounded MT Bold" panose="020F0704030504030204" pitchFamily="34" charset="0"/>
              </a:rPr>
              <a:t>pag. 11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kumimoji="0" lang="it-IT" altLang="it-IT" sz="11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-</a:t>
            </a: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kumimoji="0" lang="it-IT" altLang="it-IT" sz="1000" b="1" i="1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Capitolo </a:t>
            </a: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1°: Mariannina Coffa Caruso e la poetessa                                                           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   Concetta Sammartino in Fileti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.........................................................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Arial Rounded MT Bold" panose="020F0704030504030204" pitchFamily="34" charset="0"/>
              </a:rPr>
              <a:t>pag.13</a:t>
            </a:r>
          </a:p>
          <a:p>
            <a:pPr marL="0" marR="15875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Rounded MT Bold" panose="020F0704030504030204" pitchFamily="34" charset="0"/>
              </a:rPr>
              <a:t>  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- Come le carte della Coffa giunsero in mano all’Autore di questo libro.                                        - La poesia della Fileti alla giovanissima Mariannina Coffa - Testo della “Risposta”                     in versi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  <a:hlinkClick r:id="rId2" action="ppaction://hlinkfile"/>
              </a:rPr>
              <a:t>della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Stessa - Nota sulla Concetta Sammartino </a:t>
            </a:r>
            <a:r>
              <a:rPr kumimoji="0" lang="it-IT" altLang="it-IT" sz="1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Ramondetta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in Fileti</a:t>
            </a:r>
            <a:r>
              <a:rPr kumimoji="0" lang="it-IT" altLang="it-IT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. </a:t>
            </a:r>
            <a:endParaRPr kumimoji="0" lang="it-IT" altLang="it-IT" sz="1100" b="1" i="0" u="none" strike="noStrike" cap="none" normalizeH="0" baseline="0" dirty="0">
              <a:ln>
                <a:noFill/>
              </a:ln>
              <a:solidFill>
                <a:srgbClr val="0F26CD"/>
              </a:solidFill>
              <a:effectLst/>
              <a:latin typeface="Constantia" panose="02030602050306030303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- </a:t>
            </a:r>
            <a:r>
              <a:rPr kumimoji="0" lang="it-IT" altLang="it-IT" sz="1000" b="1" i="1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Capitolo </a:t>
            </a:r>
            <a:r>
              <a:rPr kumimoji="0" lang="it-IT" altLang="it-IT" sz="12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2</a:t>
            </a:r>
            <a:r>
              <a:rPr kumimoji="0" lang="it-IT" altLang="it-IT" sz="11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°</a:t>
            </a: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:</a:t>
            </a:r>
            <a:r>
              <a:rPr kumimoji="0" lang="it-IT" altLang="it-IT" sz="11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L’ambiente familiare di Mariannina Coffa</a:t>
            </a:r>
            <a:r>
              <a:rPr kumimoji="0" lang="it-IT" altLang="it-IT" sz="11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............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Arial Rounded MT Bold" panose="020F0704030504030204" pitchFamily="34" charset="0"/>
              </a:rPr>
              <a:t>pag. 21 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Times New Roman" panose="02020603050405020304" pitchFamily="18" charset="0"/>
              </a:rPr>
              <a:t>   </a:t>
            </a:r>
            <a:r>
              <a:rPr kumimoji="0" lang="it-IT" altLang="it-IT" sz="900" b="0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Arial Narrow" panose="020B0606020202030204" pitchFamily="34" charset="0"/>
              </a:rPr>
              <a:t>  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Francesco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Lombardo ha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personalmente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conosciuto i due fratelli di Mariannina,                                                             l’avv. Giuseppe e l’artista-poeta Vincenzo, i cugini  Corrado, Eleonora e Mariannina                                      Melodia, nonché il can. Corrado Sbano ch'ebbe a Direttore nel Collegio S. Luigi di Noto.                            Prime notizie sui Genitori e sui Nonni di Mariannina Coffa.</a:t>
            </a:r>
            <a:endParaRPr kumimoji="0" lang="it-IT" altLang="it-IT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 Rounded MT Bold" panose="020F07040305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Arial Rounded MT Bold" panose="020F0704030504030204" pitchFamily="34" charset="0"/>
              </a:rPr>
              <a:t>- </a:t>
            </a:r>
            <a:r>
              <a:rPr kumimoji="0" lang="it-IT" altLang="it-IT" sz="1000" b="1" i="1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Capitolo </a:t>
            </a:r>
            <a:r>
              <a:rPr kumimoji="0" lang="it-IT" altLang="it-IT" sz="12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3</a:t>
            </a:r>
            <a:r>
              <a:rPr kumimoji="0" lang="it-IT" altLang="it-IT" sz="1000" b="1" i="1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°</a:t>
            </a: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: L’Accademia dei Trasformati di Noto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.......................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Arial Rounded MT Bold" panose="020F0704030504030204" pitchFamily="34" charset="0"/>
              </a:rPr>
              <a:t>pag. 23</a:t>
            </a:r>
            <a:r>
              <a:rPr kumimoji="0" lang="it-IT" altLang="it-IT" sz="5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Arial Rounded MT Bold" panose="020F0704030504030204" pitchFamily="34" charset="0"/>
              </a:rPr>
              <a:t> 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kumimoji="0" lang="it-IT" altLang="it-IT" sz="9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L’Autore descrive analiticamente, carte in mano, cosa era e come                                                        funzionasse nell’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Ottocento netino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l’Accademia, fornendo anche il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Brevetto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                                           dell’avv. Salvatore Coffa, padre della Poetessa, ed una prima lista incompleta                                            degli affiliati, dal 25 ottobre 1755  al  20  febbraio 1871, col relativo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soprannome,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                                           compreso quello di Mariannina Coffa: l’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Ispirata.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 Rounded MT Bold" panose="020F07040305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Arial Rounded MT Bold" panose="020F0704030504030204" pitchFamily="34" charset="0"/>
              </a:rPr>
              <a:t>- </a:t>
            </a:r>
            <a:r>
              <a:rPr kumimoji="0" lang="it-IT" altLang="it-IT" sz="1000" b="1" i="1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Capitolo </a:t>
            </a:r>
            <a:r>
              <a:rPr kumimoji="0" lang="it-IT" altLang="it-IT" sz="12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4</a:t>
            </a:r>
            <a:r>
              <a:rPr kumimoji="0" lang="it-IT" altLang="it-IT" sz="1000" b="1" i="1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°</a:t>
            </a: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: I Familiari di Mariannina Coffa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.................................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Arial Rounded MT Bold" panose="020F0704030504030204" pitchFamily="34" charset="0"/>
              </a:rPr>
              <a:t>pag. 32</a:t>
            </a:r>
            <a:endParaRPr kumimoji="0" lang="it-IT" altLang="it-IT" sz="1000" b="0" i="0" u="none" strike="noStrike" cap="none" normalizeH="0" baseline="0" dirty="0">
              <a:ln>
                <a:noFill/>
              </a:ln>
              <a:solidFill>
                <a:srgbClr val="0F26CD"/>
              </a:solidFill>
              <a:effectLst/>
              <a:latin typeface="Constantia" panose="02030602050306030303" pitchFamily="18" charset="0"/>
            </a:endParaRPr>
          </a:p>
          <a:p>
            <a:pPr marL="0" marR="11113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Sul fervore patriottico dell'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Accademico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Salvatore Coffa che scrisse                                                            una lettera a Garibaldi.- Dell’avv. Giuseppe e in particolare su Vincenzo Coffa,                                                     fratelli di Mariannina e sui rapporti della Poetessa con i Fratelli . </a:t>
            </a:r>
          </a:p>
          <a:p>
            <a:pPr marL="0" marR="11113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Arial Rounded MT Bold" panose="020F0704030504030204" pitchFamily="34" charset="0"/>
              </a:rPr>
              <a:t>- </a:t>
            </a:r>
            <a:r>
              <a:rPr kumimoji="0" lang="it-IT" altLang="it-IT" sz="1000" b="1" i="1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Capitolo </a:t>
            </a:r>
            <a:r>
              <a:rPr kumimoji="0" lang="it-IT" altLang="it-IT" sz="12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5</a:t>
            </a:r>
            <a:r>
              <a:rPr kumimoji="0" lang="it-IT" altLang="it-IT" sz="1000" b="1" i="1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°</a:t>
            </a: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: Il Can. Corrado Sbano e Mariannina Coffa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Constantia" panose="02030602050306030303" pitchFamily="18" charset="0"/>
              </a:rPr>
              <a:t>.............. 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F26CD"/>
                </a:solidFill>
                <a:effectLst/>
                <a:latin typeface="Arial Rounded MT Bold" panose="020F0704030504030204" pitchFamily="34" charset="0"/>
              </a:rPr>
              <a:t>pag. 37</a:t>
            </a:r>
            <a:endParaRPr kumimoji="0" lang="it-IT" altLang="it-IT" sz="1100" b="1" i="0" u="none" strike="noStrike" cap="none" normalizeH="0" baseline="0" dirty="0">
              <a:ln>
                <a:noFill/>
              </a:ln>
              <a:solidFill>
                <a:srgbClr val="0F26CD"/>
              </a:solidFill>
              <a:effectLst/>
              <a:latin typeface="Constantia" panose="02030602050306030303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</a:pP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L’Autore ricorda la sua vita di studente ginnasiale all’Istituto S. Luigi di Noto                                                       presso l’ex-Convitto Ragusa ospitato ai primi del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Novecento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presso l’ala occidentale                                         dell’ex-Collegio dei Gesuiti  sotto la direzione culturale e spirituale del Canonico                                                 </a:t>
            </a: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rgbClr val="0F26CD"/>
              </a:solidFill>
              <a:effectLst/>
              <a:latin typeface="Arial Rounded MT Bold" panose="020F07040305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rgbClr val="0F26CD"/>
              </a:solidFill>
              <a:effectLst/>
              <a:latin typeface="Arial Rounded MT Bold" panose="020F07040305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</a:pPr>
            <a:endParaRPr kumimoji="0" lang="it-IT" altLang="it-IT" sz="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 Rounded MT Bold" panose="020F07040305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4FE73D-0C69-FF22-DEE5-D4080B31285D}"/>
              </a:ext>
            </a:extLst>
          </p:cNvPr>
          <p:cNvSpPr txBox="1"/>
          <p:nvPr/>
        </p:nvSpPr>
        <p:spPr>
          <a:xfrm>
            <a:off x="4935084" y="4532971"/>
            <a:ext cx="2299658" cy="1493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</a:pPr>
            <a:r>
              <a:rPr lang="it-IT" sz="1800" b="1" u="sng" kern="1400" dirty="0">
                <a:ln>
                  <a:noFill/>
                </a:ln>
                <a:solidFill>
                  <a:srgbClr val="800000"/>
                </a:solidFill>
                <a:effectLst/>
                <a:latin typeface="Aptos ExtraBold" panose="020B0004020202020204" pitchFamily="34" charset="0"/>
              </a:rPr>
              <a:t>CLICCA QUI: </a:t>
            </a:r>
          </a:p>
          <a:p>
            <a:pPr marL="0" marR="0" indent="0" algn="ctr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</a:pPr>
            <a:r>
              <a:rPr lang="it-IT" sz="1800" b="1" u="sng" kern="1400" dirty="0">
                <a:ln>
                  <a:noFill/>
                </a:ln>
                <a:solidFill>
                  <a:srgbClr val="800000"/>
                </a:solidFill>
                <a:effectLst/>
                <a:latin typeface="Aptos ExtraBold" panose="020B0004020202020204" pitchFamily="34" charset="0"/>
              </a:rPr>
              <a:t>SULL’INDICE ...SEGUE TUTTO                             QUI IN PDF:</a:t>
            </a:r>
            <a:endParaRPr lang="it-IT" sz="1800" b="1" u="sng" kern="1400" dirty="0">
              <a:ln>
                <a:noFill/>
              </a:ln>
              <a:solidFill>
                <a:srgbClr val="000000"/>
              </a:solidFill>
              <a:effectLst/>
              <a:latin typeface="Aptos ExtraBold" panose="020B0004020202020204" pitchFamily="34" charset="0"/>
            </a:endParaRPr>
          </a:p>
        </p:txBody>
      </p:sp>
      <p:graphicFrame>
        <p:nvGraphicFramePr>
          <p:cNvPr id="7" name="Oggetto 6">
            <a:hlinkClick r:id="rId2" action="ppaction://hlinkfile"/>
            <a:extLst>
              <a:ext uri="{FF2B5EF4-FFF2-40B4-BE49-F238E27FC236}">
                <a16:creationId xmlns:a16="http://schemas.microsoft.com/office/drawing/2014/main" id="{088E240A-2C88-1404-B543-63FAD6224F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371703"/>
              </p:ext>
            </p:extLst>
          </p:nvPr>
        </p:nvGraphicFramePr>
        <p:xfrm>
          <a:off x="4957260" y="1261859"/>
          <a:ext cx="2299658" cy="3271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3990751" imgH="5676676" progId="Acrobat.Document.DC">
                  <p:embed/>
                </p:oleObj>
              </mc:Choice>
              <mc:Fallback>
                <p:oleObj name="Acrobat Document" r:id="rId3" imgW="3990751" imgH="567667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57260" y="1261859"/>
                        <a:ext cx="2299658" cy="3271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3566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moneta, valuta, soldi, menta/monete&#10;&#10;Descrizione generata automaticamente">
            <a:extLst>
              <a:ext uri="{FF2B5EF4-FFF2-40B4-BE49-F238E27FC236}">
                <a16:creationId xmlns:a16="http://schemas.microsoft.com/office/drawing/2014/main" id="{27FD1703-DF7F-4E04-6A3F-10248BA7C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163" y="737962"/>
            <a:ext cx="4769362" cy="37027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309A0A7-02CB-633C-CF3B-8981877F856A}"/>
              </a:ext>
            </a:extLst>
          </p:cNvPr>
          <p:cNvSpPr txBox="1"/>
          <p:nvPr/>
        </p:nvSpPr>
        <p:spPr>
          <a:xfrm>
            <a:off x="272143" y="4981011"/>
            <a:ext cx="41474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3660AC"/>
                </a:solidFill>
              </a:rPr>
              <a:t> IL CALCO IN GESSO DELLO SCULTORE</a:t>
            </a:r>
          </a:p>
          <a:p>
            <a:pPr algn="ctr"/>
            <a:r>
              <a:rPr lang="it-IT" b="1" dirty="0">
                <a:solidFill>
                  <a:srgbClr val="3660AC"/>
                </a:solidFill>
              </a:rPr>
              <a:t>PROF. GIUSEPPE PIRRONE UTILIZZATO PER LA MEDAGLIA IN BRONZO DELLA POETESSA, DONATO A BIAGIO IACONO DALL’ARTISTA TRAMITE                                            MONS. SALVATORE GUASTELLA. </a:t>
            </a:r>
            <a:endParaRPr lang="it-IT" b="1" dirty="0">
              <a:solidFill>
                <a:srgbClr val="0E4AC2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DBAA71-E51B-0BC9-86FB-308634EBBB81}"/>
              </a:ext>
            </a:extLst>
          </p:cNvPr>
          <p:cNvSpPr txBox="1"/>
          <p:nvPr/>
        </p:nvSpPr>
        <p:spPr>
          <a:xfrm>
            <a:off x="4419600" y="122663"/>
            <a:ext cx="7500258" cy="6261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</a:pPr>
            <a:r>
              <a:rPr lang="it-IT" sz="1800" b="1" kern="1400" dirty="0">
                <a:ln>
                  <a:noFill/>
                </a:ln>
                <a:solidFill>
                  <a:srgbClr val="77354B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1" kern="1400" dirty="0">
                <a:ln>
                  <a:noFill/>
                </a:ln>
                <a:solidFill>
                  <a:srgbClr val="77354B"/>
                </a:solidFill>
                <a:effectLst/>
                <a:latin typeface="Georgia" panose="02040502050405020303" pitchFamily="18" charset="0"/>
              </a:rPr>
              <a:t>- Il </a:t>
            </a:r>
            <a:r>
              <a:rPr lang="it-IT" b="1" i="1" kern="1400" dirty="0">
                <a:ln>
                  <a:noFill/>
                </a:ln>
                <a:solidFill>
                  <a:srgbClr val="77354B"/>
                </a:solidFill>
                <a:effectLst/>
                <a:latin typeface="Georgia" panose="02040502050405020303" pitchFamily="18" charset="0"/>
              </a:rPr>
              <a:t>Messaggio</a:t>
            </a:r>
            <a:r>
              <a:rPr lang="it-IT" b="1" kern="1400" dirty="0">
                <a:ln>
                  <a:noFill/>
                </a:ln>
                <a:solidFill>
                  <a:srgbClr val="77354B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it-IT" b="1" u="sng" kern="1400" dirty="0">
                <a:ln>
                  <a:noFill/>
                </a:ln>
                <a:solidFill>
                  <a:srgbClr val="77354B"/>
                </a:solidFill>
                <a:effectLst/>
                <a:latin typeface="Georgia" panose="02040502050405020303" pitchFamily="18" charset="0"/>
              </a:rPr>
              <a:t>riunendo le </a:t>
            </a:r>
            <a:r>
              <a:rPr lang="it-IT" b="1" i="1" u="sng" kern="1400" dirty="0">
                <a:ln>
                  <a:noFill/>
                </a:ln>
                <a:solidFill>
                  <a:srgbClr val="77354B"/>
                </a:solidFill>
                <a:effectLst/>
                <a:latin typeface="Georgia" panose="02040502050405020303" pitchFamily="18" charset="0"/>
              </a:rPr>
              <a:t>Orfiche briciole</a:t>
            </a:r>
            <a:r>
              <a:rPr lang="it-IT" b="1" u="sng" kern="1400" dirty="0">
                <a:ln>
                  <a:noFill/>
                </a:ln>
                <a:solidFill>
                  <a:srgbClr val="77354B"/>
                </a:solidFill>
                <a:effectLst/>
                <a:latin typeface="Georgia" panose="02040502050405020303" pitchFamily="18" charset="0"/>
              </a:rPr>
              <a:t> sparse in tutta l'analizzata produzione, può </a:t>
            </a:r>
            <a:r>
              <a:rPr lang="it-IT" b="1" i="1" u="sng" kern="1400" dirty="0">
                <a:ln>
                  <a:noFill/>
                </a:ln>
                <a:solidFill>
                  <a:srgbClr val="77354B"/>
                </a:solidFill>
                <a:effectLst/>
                <a:latin typeface="Georgia" panose="02040502050405020303" pitchFamily="18" charset="0"/>
              </a:rPr>
              <a:t>parafrasarsi</a:t>
            </a:r>
            <a:r>
              <a:rPr lang="it-IT" b="1" u="sng" kern="1400" dirty="0">
                <a:ln>
                  <a:noFill/>
                </a:ln>
                <a:solidFill>
                  <a:srgbClr val="77354B"/>
                </a:solidFill>
                <a:effectLst/>
                <a:latin typeface="Georgia" panose="02040502050405020303" pitchFamily="18" charset="0"/>
              </a:rPr>
              <a:t> così:</a:t>
            </a:r>
            <a:endParaRPr lang="it-IT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ctr">
              <a:lnSpc>
                <a:spcPct val="25000"/>
              </a:lnSpc>
              <a:spcBef>
                <a:spcPts val="0"/>
              </a:spcBef>
              <a:spcAft>
                <a:spcPts val="300"/>
              </a:spcAft>
            </a:pPr>
            <a:r>
              <a:rPr lang="it-IT" sz="1600" b="1" u="sng" kern="1400" dirty="0">
                <a:ln>
                  <a:noFill/>
                </a:ln>
                <a:solidFill>
                  <a:srgbClr val="77354B"/>
                </a:solidFill>
                <a:effectLst/>
                <a:latin typeface="Georgia" panose="02040502050405020303" pitchFamily="18" charset="0"/>
              </a:rPr>
              <a:t>  </a:t>
            </a:r>
            <a:endParaRPr lang="it-IT" sz="16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ctr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</a:pPr>
            <a:r>
              <a:rPr lang="it-IT" b="1" kern="1400" dirty="0">
                <a:ln>
                  <a:noFill/>
                </a:ln>
                <a:solidFill>
                  <a:srgbClr val="0033CC"/>
                </a:solidFill>
                <a:effectLst/>
                <a:latin typeface="Georgia" panose="02040502050405020303" pitchFamily="18" charset="0"/>
              </a:rPr>
              <a:t>   </a:t>
            </a:r>
            <a:r>
              <a:rPr lang="it-IT" kern="1400" dirty="0">
                <a:ln>
                  <a:noFill/>
                </a:ln>
                <a:solidFill>
                  <a:srgbClr val="0033CC"/>
                </a:solidFill>
                <a:effectLst/>
                <a:latin typeface="Berlin Sans FB" panose="020E0602020502020306" pitchFamily="34" charset="0"/>
              </a:rPr>
              <a:t>&lt;&lt; L'Amore deve esser vissuto nella sua divina purezza per conquistare la perfetta Unione nella coppia, nell'Umanità ed in Dio: solo allora è Gioia, Bellezza, Vita, Verità, Religione.  </a:t>
            </a:r>
            <a:r>
              <a:rPr lang="it-IT" u="sng" kern="1400" dirty="0">
                <a:ln>
                  <a:noFill/>
                </a:ln>
                <a:solidFill>
                  <a:srgbClr val="0033CC"/>
                </a:solidFill>
                <a:effectLst/>
                <a:latin typeface="Berlin Sans FB" panose="020E0602020502020306" pitchFamily="34" charset="0"/>
              </a:rPr>
              <a:t>L'Uomo ha natura divina, ma l'involuzione gli ha ottenebrato il potere di ricordare l'ineffabile dimora onde proviene e dove dovrà </a:t>
            </a:r>
            <a:r>
              <a:rPr lang="it-IT" kern="1400" dirty="0">
                <a:ln>
                  <a:noFill/>
                </a:ln>
                <a:solidFill>
                  <a:srgbClr val="0033CC"/>
                </a:solidFill>
                <a:effectLst/>
                <a:latin typeface="Berlin Sans FB" panose="020E0602020502020306" pitchFamily="34" charset="0"/>
              </a:rPr>
              <a:t>ritornare attraverso il sacrificio, la sofferenza e la dura disciplina di Purezza, </a:t>
            </a:r>
            <a:r>
              <a:rPr lang="it-IT" u="sng" kern="1400" dirty="0">
                <a:ln>
                  <a:noFill/>
                </a:ln>
                <a:solidFill>
                  <a:srgbClr val="0033CC"/>
                </a:solidFill>
                <a:effectLst/>
                <a:latin typeface="Berlin Sans FB" panose="020E0602020502020306" pitchFamily="34" charset="0"/>
              </a:rPr>
              <a:t>soprattutto per la divina </a:t>
            </a:r>
            <a:r>
              <a:rPr lang="it-IT" i="1" u="sng" kern="1400" dirty="0">
                <a:ln>
                  <a:noFill/>
                </a:ln>
                <a:solidFill>
                  <a:srgbClr val="0033CC"/>
                </a:solidFill>
                <a:effectLst/>
                <a:latin typeface="Berlin Sans FB" panose="020E0602020502020306" pitchFamily="34" charset="0"/>
              </a:rPr>
              <a:t>Scala dell'Amore</a:t>
            </a:r>
            <a:r>
              <a:rPr lang="it-IT" kern="1400" dirty="0">
                <a:ln>
                  <a:noFill/>
                </a:ln>
                <a:solidFill>
                  <a:srgbClr val="0033CC"/>
                </a:solidFill>
                <a:effectLst/>
                <a:latin typeface="Berlin Sans FB" panose="020E0602020502020306" pitchFamily="34" charset="0"/>
              </a:rPr>
              <a:t>, prima </a:t>
            </a:r>
            <a:r>
              <a:rPr lang="it-IT" i="1" kern="1400" dirty="0">
                <a:ln>
                  <a:noFill/>
                </a:ln>
                <a:solidFill>
                  <a:srgbClr val="0033CC"/>
                </a:solidFill>
                <a:effectLst/>
                <a:latin typeface="Berlin Sans FB" panose="020E0602020502020306" pitchFamily="34" charset="0"/>
              </a:rPr>
              <a:t>Manifestazione della Coscienza dell'Unico</a:t>
            </a:r>
            <a:r>
              <a:rPr lang="it-IT" kern="1400" dirty="0">
                <a:ln>
                  <a:noFill/>
                </a:ln>
                <a:solidFill>
                  <a:srgbClr val="0033CC"/>
                </a:solidFill>
                <a:effectLst/>
                <a:latin typeface="Berlin Sans FB" panose="020E0602020502020306" pitchFamily="34" charset="0"/>
              </a:rPr>
              <a:t>, Principio e Fine di tutti gli Universi e di tutti gli Esseri, Oceano di spirituale Purezza ove annegano e s’annullano tutti gli egoismi e tutti gli errori. Conquista in palio ai </a:t>
            </a:r>
            <a:r>
              <a:rPr lang="it-IT" i="1" kern="1400" dirty="0">
                <a:ln>
                  <a:noFill/>
                </a:ln>
                <a:solidFill>
                  <a:srgbClr val="0033CC"/>
                </a:solidFill>
                <a:effectLst/>
                <a:latin typeface="Berlin Sans FB" panose="020E0602020502020306" pitchFamily="34" charset="0"/>
              </a:rPr>
              <a:t>Puri</a:t>
            </a:r>
            <a:r>
              <a:rPr lang="it-IT" kern="1400" dirty="0">
                <a:ln>
                  <a:noFill/>
                </a:ln>
                <a:solidFill>
                  <a:srgbClr val="0033CC"/>
                </a:solidFill>
                <a:effectLst/>
                <a:latin typeface="Berlin Sans FB" panose="020E0602020502020306" pitchFamily="34" charset="0"/>
              </a:rPr>
              <a:t> ed agli </a:t>
            </a:r>
            <a:r>
              <a:rPr lang="it-IT" i="1" kern="1400" dirty="0">
                <a:ln>
                  <a:noFill/>
                </a:ln>
                <a:solidFill>
                  <a:srgbClr val="0033CC"/>
                </a:solidFill>
                <a:effectLst/>
                <a:latin typeface="Berlin Sans FB" panose="020E0602020502020306" pitchFamily="34" charset="0"/>
              </a:rPr>
              <a:t>Uomini </a:t>
            </a:r>
            <a:r>
              <a:rPr lang="it-IT" kern="1400" dirty="0">
                <a:ln>
                  <a:noFill/>
                </a:ln>
                <a:solidFill>
                  <a:srgbClr val="0033CC"/>
                </a:solidFill>
                <a:effectLst/>
                <a:latin typeface="Berlin Sans FB" panose="020E0602020502020306" pitchFamily="34" charset="0"/>
              </a:rPr>
              <a:t>di buona volontà, Fonte inesauribile di gioia e di Universale Fratellanza, corsaletto di tutte le Filosofie, di tutte le Religioni e di tutte le convivenze. Ma soprattutto </a:t>
            </a:r>
            <a:r>
              <a:rPr lang="it-IT" u="sng" kern="1400" dirty="0">
                <a:ln>
                  <a:noFill/>
                </a:ln>
                <a:solidFill>
                  <a:srgbClr val="0033CC"/>
                </a:solidFill>
                <a:effectLst/>
                <a:latin typeface="Berlin Sans FB" panose="020E0602020502020306" pitchFamily="34" charset="0"/>
              </a:rPr>
              <a:t>ineffabile legame fra l'</a:t>
            </a:r>
            <a:r>
              <a:rPr lang="it-IT" i="1" u="sng" kern="1400" dirty="0">
                <a:ln>
                  <a:noFill/>
                </a:ln>
                <a:solidFill>
                  <a:srgbClr val="0033CC"/>
                </a:solidFill>
                <a:effectLst/>
                <a:latin typeface="Berlin Sans FB" panose="020E0602020502020306" pitchFamily="34" charset="0"/>
              </a:rPr>
              <a:t>Umano   </a:t>
            </a:r>
            <a:r>
              <a:rPr lang="it-IT" u="sng" kern="1400" dirty="0">
                <a:ln>
                  <a:noFill/>
                </a:ln>
                <a:solidFill>
                  <a:srgbClr val="0033CC"/>
                </a:solidFill>
                <a:effectLst/>
                <a:latin typeface="Berlin Sans FB" panose="020E0602020502020306" pitchFamily="34" charset="0"/>
              </a:rPr>
              <a:t>ed il </a:t>
            </a:r>
            <a:r>
              <a:rPr lang="it-IT" i="1" u="sng" kern="1400" dirty="0">
                <a:ln>
                  <a:noFill/>
                </a:ln>
                <a:solidFill>
                  <a:srgbClr val="0033CC"/>
                </a:solidFill>
                <a:effectLst/>
                <a:latin typeface="Berlin Sans FB" panose="020E0602020502020306" pitchFamily="34" charset="0"/>
              </a:rPr>
              <a:t>Divino</a:t>
            </a:r>
            <a:r>
              <a:rPr lang="it-IT" kern="1400" dirty="0">
                <a:ln>
                  <a:noFill/>
                </a:ln>
                <a:solidFill>
                  <a:srgbClr val="0033CC"/>
                </a:solidFill>
                <a:effectLst/>
                <a:latin typeface="Berlin Sans FB" panose="020E0602020502020306" pitchFamily="34" charset="0"/>
              </a:rPr>
              <a:t> attraverso la </a:t>
            </a:r>
            <a:r>
              <a:rPr lang="it-IT" i="1" kern="1400" dirty="0">
                <a:ln>
                  <a:noFill/>
                </a:ln>
                <a:solidFill>
                  <a:srgbClr val="0033CC"/>
                </a:solidFill>
                <a:effectLst/>
                <a:latin typeface="Berlin Sans FB" panose="020E0602020502020306" pitchFamily="34" charset="0"/>
              </a:rPr>
              <a:t>Grande Ruota </a:t>
            </a:r>
            <a:r>
              <a:rPr lang="it-IT" kern="1400" dirty="0">
                <a:ln>
                  <a:noFill/>
                </a:ln>
                <a:solidFill>
                  <a:srgbClr val="0033CC"/>
                </a:solidFill>
                <a:effectLst/>
                <a:latin typeface="Berlin Sans FB" panose="020E0602020502020306" pitchFamily="34" charset="0"/>
              </a:rPr>
              <a:t>ed il perenne alternarsi di </a:t>
            </a:r>
            <a:r>
              <a:rPr lang="it-IT" i="1" kern="1400" dirty="0">
                <a:ln>
                  <a:noFill/>
                </a:ln>
                <a:solidFill>
                  <a:srgbClr val="0033CC"/>
                </a:solidFill>
                <a:effectLst/>
                <a:latin typeface="Berlin Sans FB" panose="020E0602020502020306" pitchFamily="34" charset="0"/>
              </a:rPr>
              <a:t>Luce e Tenebre</a:t>
            </a:r>
            <a:r>
              <a:rPr lang="it-IT" kern="1400" dirty="0">
                <a:ln>
                  <a:noFill/>
                </a:ln>
                <a:solidFill>
                  <a:srgbClr val="0033CC"/>
                </a:solidFill>
                <a:effectLst/>
                <a:latin typeface="Berlin Sans FB" panose="020E0602020502020306" pitchFamily="34" charset="0"/>
              </a:rPr>
              <a:t>, di celeste soggiorno                                 e  di sofferenza, di Vita e di Morte.&gt;&gt;  </a:t>
            </a:r>
            <a:endParaRPr lang="it-IT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ctr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b="1" i="1" u="sng" kern="1400" dirty="0">
                <a:ln>
                  <a:noFill/>
                </a:ln>
                <a:solidFill>
                  <a:srgbClr val="77354B"/>
                </a:solidFill>
                <a:effectLst/>
                <a:latin typeface="Georgia" panose="02040502050405020303" pitchFamily="18" charset="0"/>
              </a:rPr>
              <a:t>Dio</a:t>
            </a:r>
            <a:r>
              <a:rPr lang="it-IT" b="1" u="sng" kern="1400" dirty="0">
                <a:ln>
                  <a:noFill/>
                </a:ln>
                <a:solidFill>
                  <a:srgbClr val="77354B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it-IT" b="1" i="1" u="sng" kern="1400" dirty="0">
                <a:ln>
                  <a:noFill/>
                </a:ln>
                <a:solidFill>
                  <a:srgbClr val="77354B"/>
                </a:solidFill>
                <a:effectLst/>
                <a:latin typeface="Georgia" panose="02040502050405020303" pitchFamily="18" charset="0"/>
              </a:rPr>
              <a:t>Umanità </a:t>
            </a:r>
            <a:r>
              <a:rPr lang="it-IT" b="1" u="sng" kern="1400" dirty="0">
                <a:ln>
                  <a:noFill/>
                </a:ln>
                <a:solidFill>
                  <a:srgbClr val="77354B"/>
                </a:solidFill>
                <a:effectLst/>
                <a:latin typeface="Georgia" panose="02040502050405020303" pitchFamily="18" charset="0"/>
              </a:rPr>
              <a:t>ed </a:t>
            </a:r>
            <a:r>
              <a:rPr lang="it-IT" b="1" i="1" u="sng" kern="1400" dirty="0">
                <a:ln>
                  <a:noFill/>
                </a:ln>
                <a:solidFill>
                  <a:srgbClr val="77354B"/>
                </a:solidFill>
                <a:effectLst/>
                <a:latin typeface="Georgia" panose="02040502050405020303" pitchFamily="18" charset="0"/>
              </a:rPr>
              <a:t>Universo</a:t>
            </a:r>
            <a:r>
              <a:rPr lang="it-IT" b="1" u="sng" kern="1400" dirty="0">
                <a:ln>
                  <a:noFill/>
                </a:ln>
                <a:solidFill>
                  <a:srgbClr val="77354B"/>
                </a:solidFill>
                <a:effectLst/>
                <a:latin typeface="Georgia" panose="02040502050405020303" pitchFamily="18" charset="0"/>
              </a:rPr>
              <a:t> sono </a:t>
            </a:r>
            <a:r>
              <a:rPr lang="it-IT" b="1" i="1" u="sng" kern="1400" dirty="0">
                <a:ln>
                  <a:noFill/>
                </a:ln>
                <a:solidFill>
                  <a:srgbClr val="77354B"/>
                </a:solidFill>
                <a:effectLst/>
                <a:latin typeface="Georgia" panose="02040502050405020303" pitchFamily="18" charset="0"/>
              </a:rPr>
              <a:t>Uno</a:t>
            </a:r>
            <a:r>
              <a:rPr lang="it-IT" b="1" u="sng" kern="1400" dirty="0">
                <a:ln>
                  <a:noFill/>
                </a:ln>
                <a:solidFill>
                  <a:srgbClr val="77354B"/>
                </a:solidFill>
                <a:effectLst/>
                <a:latin typeface="Georgia" panose="02040502050405020303" pitchFamily="18" charset="0"/>
              </a:rPr>
              <a:t> per virtù di </a:t>
            </a:r>
            <a:r>
              <a:rPr lang="it-IT" b="1" i="1" u="sng" kern="1400" dirty="0">
                <a:ln>
                  <a:noFill/>
                </a:ln>
                <a:solidFill>
                  <a:srgbClr val="77354B"/>
                </a:solidFill>
                <a:effectLst/>
                <a:latin typeface="Georgia" panose="02040502050405020303" pitchFamily="18" charset="0"/>
              </a:rPr>
              <a:t>Amore.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9952803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74877B21-C4E0-21AE-6C93-8F80F8615BD1}"/>
              </a:ext>
            </a:extLst>
          </p:cNvPr>
          <p:cNvSpPr txBox="1"/>
          <p:nvPr/>
        </p:nvSpPr>
        <p:spPr>
          <a:xfrm>
            <a:off x="3048930" y="2705725"/>
            <a:ext cx="60941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STOP </a:t>
            </a:r>
          </a:p>
          <a:p>
            <a:pPr algn="ctr"/>
            <a:r>
              <a:rPr lang="it-IT" sz="2800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SECONDA PUNTATA </a:t>
            </a:r>
          </a:p>
          <a:p>
            <a:pPr algn="ctr"/>
            <a:r>
              <a:rPr lang="it-IT" sz="2800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8 LUGLIO 2024</a:t>
            </a:r>
            <a:endParaRPr lang="it-IT" sz="2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343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37" y="505214"/>
            <a:ext cx="4299286" cy="602332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53" r="2162" b="1658"/>
          <a:stretch/>
        </p:blipFill>
        <p:spPr>
          <a:xfrm rot="16200000">
            <a:off x="7152019" y="1776061"/>
            <a:ext cx="5864104" cy="33224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E07C4F5-9633-8B74-69E4-8BF43A8F42E5}"/>
              </a:ext>
            </a:extLst>
          </p:cNvPr>
          <p:cNvSpPr txBox="1"/>
          <p:nvPr/>
        </p:nvSpPr>
        <p:spPr>
          <a:xfrm>
            <a:off x="5071667" y="496947"/>
            <a:ext cx="3144254" cy="5864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NEL MAGGIO DEL 2000</a:t>
            </a:r>
          </a:p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SIBILLA ARCANA                         </a:t>
            </a:r>
            <a:r>
              <a:rPr lang="it-IT" b="1" i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                                    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  MARIANNINA </a:t>
            </a:r>
            <a:r>
              <a:rPr lang="it-IT" sz="1800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 COFFA                       </a:t>
            </a:r>
            <a:r>
              <a:rPr lang="it-IT" sz="1800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DI MARINELLA FIUME CONTIENE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UN SAGGIO INTRODUTTIVO CHE METTE A FUOCO                             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L’ EPISTOLARIO                    COFFA-MAUCERI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                        CON UNA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BIBLIOGRAFIA AGGIORNATA  DEGLI SCRITTI DI-SU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MARIANNINA E CON UNA BELLA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SCHEDA CRITICA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.</a:t>
            </a:r>
            <a:endParaRPr lang="it-IT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19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701" r="2836" b="1"/>
          <a:stretch/>
        </p:blipFill>
        <p:spPr>
          <a:xfrm rot="16200000">
            <a:off x="3024605" y="-1515837"/>
            <a:ext cx="6142790" cy="98896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36428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4" t="-148" r="3764" b="1027"/>
          <a:stretch/>
        </p:blipFill>
        <p:spPr>
          <a:xfrm rot="16200000">
            <a:off x="3217200" y="-1608653"/>
            <a:ext cx="6103554" cy="100753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1200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8866-D775-4DE4-B77B-9FBB688B9B10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9477" y="501651"/>
            <a:ext cx="4332580" cy="57132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256" y="501650"/>
            <a:ext cx="3448489" cy="571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BA94AF1-0D0D-EA72-6BF3-3CCF9FA05785}"/>
              </a:ext>
            </a:extLst>
          </p:cNvPr>
          <p:cNvSpPr txBox="1"/>
          <p:nvPr/>
        </p:nvSpPr>
        <p:spPr>
          <a:xfrm>
            <a:off x="4217745" y="1049453"/>
            <a:ext cx="3144254" cy="4617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LA COPERTINA DE                            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LA CAPINERA                                CHE NON SORRISE                                             </a:t>
            </a:r>
            <a:r>
              <a:rPr lang="it-IT" sz="1800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DEL RAGUSANO </a:t>
            </a:r>
            <a:r>
              <a:rPr lang="it-IT" sz="1800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CONCETTO LA TERRA</a:t>
            </a:r>
            <a:endParaRPr lang="it-IT" sz="1800" b="1" dirty="0">
              <a:solidFill>
                <a:srgbClr val="0E4AC2"/>
              </a:solidFill>
              <a:latin typeface="Arial Rounded MT Bold" panose="020F07040305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 A CURA DI                                      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BIAGIO IACONO                           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PER LA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SICULA EDITRICE-NETUM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, STAMPATO                           IL 2 APRILE 2003.</a:t>
            </a:r>
            <a:endParaRPr lang="it-IT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773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ettera, bianco e nero, carta&#10;&#10;Descrizione generata automaticamente">
            <a:extLst>
              <a:ext uri="{FF2B5EF4-FFF2-40B4-BE49-F238E27FC236}">
                <a16:creationId xmlns:a16="http://schemas.microsoft.com/office/drawing/2014/main" id="{1E689147-224B-3FA7-54B9-2883398E66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05200" y="553790"/>
            <a:ext cx="3516488" cy="52632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magine 4" descr="Immagine che contiene testo, giornale&#10;&#10;Descrizione generata automaticamente">
            <a:extLst>
              <a:ext uri="{FF2B5EF4-FFF2-40B4-BE49-F238E27FC236}">
                <a16:creationId xmlns:a16="http://schemas.microsoft.com/office/drawing/2014/main" id="{97E3A6C0-D5E3-627C-D43A-8F05BB3D01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50208" y="553791"/>
            <a:ext cx="3659962" cy="54880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BB638D-532F-FEAD-61D8-36A57C763811}"/>
              </a:ext>
            </a:extLst>
          </p:cNvPr>
          <p:cNvSpPr txBox="1"/>
          <p:nvPr/>
        </p:nvSpPr>
        <p:spPr>
          <a:xfrm>
            <a:off x="4637422" y="3700611"/>
            <a:ext cx="2917155" cy="211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LA MIA </a:t>
            </a:r>
            <a:r>
              <a:rPr lang="it-IT" b="1" i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INTRODUZIONE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                     A 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LA CAPINERA                                CHE NON SORRISE                                            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E’ </a:t>
            </a:r>
            <a:r>
              <a:rPr lang="it-IT" b="1" u="sng" dirty="0">
                <a:solidFill>
                  <a:srgbClr val="0E4AC2"/>
                </a:solidFill>
                <a:latin typeface="Arial Rounded MT Bold" panose="020F0704030504030204" pitchFamily="34" charset="0"/>
              </a:rPr>
              <a:t>ANCHE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  NELLA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ANTOLOGIA 2020</a:t>
            </a:r>
            <a:endParaRPr lang="it-IT" b="1" dirty="0">
              <a:solidFill>
                <a:srgbClr val="0E4AC2"/>
              </a:solidFill>
              <a:latin typeface="Arial Rounded MT Bold" panose="020F0704030504030204" pitchFamily="34" charset="0"/>
            </a:endParaRPr>
          </a:p>
        </p:txBody>
      </p:sp>
      <p:graphicFrame>
        <p:nvGraphicFramePr>
          <p:cNvPr id="6" name="Oggetto 5">
            <a:hlinkClick r:id="rId4" action="ppaction://hlinkfile"/>
            <a:extLst>
              <a:ext uri="{FF2B5EF4-FFF2-40B4-BE49-F238E27FC236}">
                <a16:creationId xmlns:a16="http://schemas.microsoft.com/office/drawing/2014/main" id="{717D39D2-C796-FFAD-2B44-2456EB43CA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3347409"/>
              </p:ext>
            </p:extLst>
          </p:nvPr>
        </p:nvGraphicFramePr>
        <p:xfrm>
          <a:off x="4805601" y="234698"/>
          <a:ext cx="2748976" cy="346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5676676" imgH="8019826" progId="Acrobat.Document.DC">
                  <p:embed/>
                </p:oleObj>
              </mc:Choice>
              <mc:Fallback>
                <p:oleObj name="Acrobat Document" r:id="rId5" imgW="5676676" imgH="8019826" progId="Acrobat.Document.DC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B9AA925B-FA49-DBB2-2949-B52710CB6E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05601" y="234698"/>
                        <a:ext cx="2748976" cy="3465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1243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ta, Carattere, lettera&#10;&#10;Descrizione generata automaticamente">
            <a:extLst>
              <a:ext uri="{FF2B5EF4-FFF2-40B4-BE49-F238E27FC236}">
                <a16:creationId xmlns:a16="http://schemas.microsoft.com/office/drawing/2014/main" id="{AA5291FE-DF44-993F-E58C-CE6D046784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3834" y="558711"/>
            <a:ext cx="3798318" cy="54884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magine 4" descr="Immagine che contiene testo, lettera, documento, libro&#10;&#10;Descrizione generata automaticamente">
            <a:extLst>
              <a:ext uri="{FF2B5EF4-FFF2-40B4-BE49-F238E27FC236}">
                <a16:creationId xmlns:a16="http://schemas.microsoft.com/office/drawing/2014/main" id="{96F1C7B6-57A2-8E38-BD1F-3E4E93F83A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8575" y="558711"/>
            <a:ext cx="3798317" cy="54884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01D73F1-3B84-BA68-368E-0A36E2B90B45}"/>
              </a:ext>
            </a:extLst>
          </p:cNvPr>
          <p:cNvSpPr txBox="1"/>
          <p:nvPr/>
        </p:nvSpPr>
        <p:spPr>
          <a:xfrm>
            <a:off x="4826786" y="912445"/>
            <a:ext cx="2917155" cy="5033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DOPO  LA MIA </a:t>
            </a:r>
            <a:r>
              <a:rPr lang="it-IT" b="1" i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INTRODUZIONE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                     A 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LA CAPINERA                                CHE NON SORRISE,                                            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CONCETTO LA TERRA SEGUE CON UNA 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BREVE PREMESSA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 SUI MOTIVI PER CUI </a:t>
            </a:r>
            <a:r>
              <a:rPr lang="it-IT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POSA METAFORICAMENTE UN FIORE</a:t>
            </a:r>
            <a:r>
              <a:rPr lang="it-IT" b="1" dirty="0">
                <a:solidFill>
                  <a:srgbClr val="0E4AC2"/>
                </a:solidFill>
                <a:latin typeface="Arial Rounded MT Bold" panose="020F0704030504030204" pitchFamily="34" charset="0"/>
              </a:rPr>
              <a:t> SULLA TOMBA DELLA POETESSA.                            </a:t>
            </a:r>
            <a:endParaRPr lang="it-IT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374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3513</TotalTime>
  <Words>3138</Words>
  <Application>Microsoft Office PowerPoint</Application>
  <PresentationFormat>Widescreen</PresentationFormat>
  <Paragraphs>266</Paragraphs>
  <Slides>37</Slides>
  <Notes>7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22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61" baseType="lpstr">
      <vt:lpstr>Algerian</vt:lpstr>
      <vt:lpstr>Aptos</vt:lpstr>
      <vt:lpstr>Aptos ExtraBold</vt:lpstr>
      <vt:lpstr>Arial</vt:lpstr>
      <vt:lpstr>Arial Black</vt:lpstr>
      <vt:lpstr>Arial Narrow</vt:lpstr>
      <vt:lpstr>Arial Rounded MT Bold</vt:lpstr>
      <vt:lpstr>Bell MT</vt:lpstr>
      <vt:lpstr>Berlin Sans FB</vt:lpstr>
      <vt:lpstr>Book Antiqua</vt:lpstr>
      <vt:lpstr>Calibri</vt:lpstr>
      <vt:lpstr>Calibri Light</vt:lpstr>
      <vt:lpstr>Congenial SemiBold</vt:lpstr>
      <vt:lpstr>Constantia</vt:lpstr>
      <vt:lpstr>Garamond</vt:lpstr>
      <vt:lpstr>Georgia</vt:lpstr>
      <vt:lpstr>Lucida Calligraphy</vt:lpstr>
      <vt:lpstr>Monotype Corsiva</vt:lpstr>
      <vt:lpstr>Ravie</vt:lpstr>
      <vt:lpstr>Symbol</vt:lpstr>
      <vt:lpstr>Times New Roman</vt:lpstr>
      <vt:lpstr>Verdana</vt:lpstr>
      <vt:lpstr>Tema di Office</vt:lpstr>
      <vt:lpstr>Acrobat Document</vt:lpstr>
      <vt:lpstr> MARIANNINA COFFA    (Noto,1841-1878)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COPERTINA MONELLO</dc:creator>
  <cp:lastModifiedBy>Sara Pelizza</cp:lastModifiedBy>
  <cp:revision>436</cp:revision>
  <dcterms:created xsi:type="dcterms:W3CDTF">2019-11-08T18:39:07Z</dcterms:created>
  <dcterms:modified xsi:type="dcterms:W3CDTF">2024-07-10T15:56:03Z</dcterms:modified>
</cp:coreProperties>
</file>